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271" r:id="rId3"/>
    <p:sldId id="273" r:id="rId4"/>
    <p:sldId id="275" r:id="rId5"/>
    <p:sldId id="276" r:id="rId6"/>
    <p:sldId id="277" r:id="rId7"/>
    <p:sldId id="280" r:id="rId8"/>
    <p:sldId id="282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85" r:id="rId22"/>
    <p:sldId id="283" r:id="rId23"/>
    <p:sldId id="278" r:id="rId24"/>
    <p:sldId id="264" r:id="rId25"/>
  </p:sldIdLst>
  <p:sldSz cx="12192000" cy="6858000"/>
  <p:notesSz cx="6808788" cy="9929813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C1C9675-AD47-4F24-B6AE-036ECAC29721}">
          <p14:sldIdLst>
            <p14:sldId id="257"/>
            <p14:sldId id="271"/>
            <p14:sldId id="273"/>
            <p14:sldId id="275"/>
            <p14:sldId id="276"/>
            <p14:sldId id="277"/>
            <p14:sldId id="280"/>
            <p14:sldId id="282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85"/>
            <p14:sldId id="283"/>
            <p14:sldId id="278"/>
            <p14:sldId id="264"/>
          </p14:sldIdLst>
        </p14:section>
        <p14:section name="Раздел без заголовка" id="{FA4BD9AF-FF8C-4270-B980-5683D445F34F}">
          <p14:sldIdLst/>
        </p14:section>
      </p14:sectionLst>
    </p:ex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13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3529" autoAdjust="0"/>
  </p:normalViewPr>
  <p:slideViewPr>
    <p:cSldViewPr snapToGrid="0">
      <p:cViewPr>
        <p:scale>
          <a:sx n="55" d="100"/>
          <a:sy n="55" d="100"/>
        </p:scale>
        <p:origin x="-960" y="-1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0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5BFF2-36B0-40CE-983F-64CA5BF905E6}" type="datetime1">
              <a:rPr lang="ru-RU" smtClean="0"/>
              <a:t>27.08.2021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50475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431600"/>
            <a:ext cx="2950475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4A4F617-7A30-41D4-AB86-5D833C98E1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6248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74801A-CACC-46E2-B8AA-437C9E8A750C}" type="datetime1">
              <a:rPr lang="ru-RU" smtClean="0"/>
              <a:t>27.08.2021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1241425"/>
            <a:ext cx="5954712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78722"/>
            <a:ext cx="544703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50475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31600"/>
            <a:ext cx="2950475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B9A179D-2D27-49E2-B022-8EDDA2EFE68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6034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sz="1200" i="1" dirty="0" smtClean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«Рисунки» в заполнителе, чтобы вставить изображение.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1B9A179D-2D27-49E2-B022-8EDDA2EFE68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422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083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 11"/>
          <p:cNvSpPr>
            <a:spLocks noChangeArrowheads="1"/>
          </p:cNvSpPr>
          <p:nvPr/>
        </p:nvSpPr>
        <p:spPr bwMode="white">
          <a:xfrm>
            <a:off x="8429022" y="0"/>
            <a:ext cx="3762978" cy="6858000"/>
          </a:xfrm>
          <a:custGeom>
            <a:avLst/>
            <a:gdLst>
              <a:gd name="connsiteX0" fmla="*/ 0 w 3762978"/>
              <a:gd name="connsiteY0" fmla="*/ 0 h 6858000"/>
              <a:gd name="connsiteX1" fmla="*/ 3762978 w 3762978"/>
              <a:gd name="connsiteY1" fmla="*/ 0 h 6858000"/>
              <a:gd name="connsiteX2" fmla="*/ 3762978 w 3762978"/>
              <a:gd name="connsiteY2" fmla="*/ 6858000 h 6858000"/>
              <a:gd name="connsiteX3" fmla="*/ 338667 w 3762978"/>
              <a:gd name="connsiteY3" fmla="*/ 6858000 h 6858000"/>
              <a:gd name="connsiteX4" fmla="*/ 1189567 w 3762978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978" h="6858000">
                <a:moveTo>
                  <a:pt x="0" y="0"/>
                </a:moveTo>
                <a:lnTo>
                  <a:pt x="3762978" y="0"/>
                </a:lnTo>
                <a:lnTo>
                  <a:pt x="3762978" y="6858000"/>
                </a:lnTo>
                <a:lnTo>
                  <a:pt x="338667" y="6858000"/>
                </a:lnTo>
                <a:lnTo>
                  <a:pt x="1189567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rtl="0"/>
            <a:endParaRPr lang="ru-RU" sz="1800" dirty="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8145385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sz="1800" dirty="0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950653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1873584"/>
            <a:ext cx="6400800" cy="2560320"/>
          </a:xfrm>
        </p:spPr>
        <p:txBody>
          <a:bodyPr rtlCol="0"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4572000"/>
            <a:ext cx="6400800" cy="1600200"/>
          </a:xfrm>
        </p:spPr>
        <p:txBody>
          <a:bodyPr rtlCol="0"/>
          <a:lstStyle>
            <a:lvl1pPr marL="0" indent="0" algn="l">
              <a:spcBef>
                <a:spcPts val="12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58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4724400" y="1828801"/>
            <a:ext cx="6172200" cy="4343400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0575E8-20DE-4252-9577-F47C50C1B37A}" type="datetime1">
              <a:rPr lang="ru-RU" smtClean="0"/>
              <a:t>27.08.2021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5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1295400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6324599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95400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24599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298448" y="1828801"/>
            <a:ext cx="4572000" cy="3428999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invGray">
          <a:xfrm>
            <a:off x="1371273" y="5333098"/>
            <a:ext cx="4420252" cy="839102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3"/>
          </p:nvPr>
        </p:nvSpPr>
        <p:spPr>
          <a:xfrm>
            <a:off x="6324600" y="1828801"/>
            <a:ext cx="4572000" cy="3428999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3" name="Текст 3"/>
          <p:cNvSpPr>
            <a:spLocks noGrp="1"/>
          </p:cNvSpPr>
          <p:nvPr>
            <p:ph type="body" sz="half" idx="14"/>
          </p:nvPr>
        </p:nvSpPr>
        <p:spPr bwMode="invGray">
          <a:xfrm>
            <a:off x="6412954" y="5333098"/>
            <a:ext cx="4420252" cy="839102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CBB2D27-AFF1-4B8F-B8A4-E700F781D02D}" type="datetime1">
              <a:rPr lang="ru-RU" smtClean="0"/>
              <a:t>27.08.2021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401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80CA05-2CA9-48C2-A2A2-F70EC9B7976F}" type="datetime1">
              <a:rPr lang="ru-RU" smtClean="0"/>
              <a:t>27.08.2021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94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 rot="5400000">
            <a:off x="7562850" y="2228850"/>
            <a:ext cx="6858000" cy="2400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6331230" y="3387909"/>
            <a:ext cx="6858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6251613" y="3387909"/>
            <a:ext cx="6858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71318" y="685800"/>
            <a:ext cx="1033272" cy="54864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85800"/>
            <a:ext cx="7976754" cy="54864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A58D3D-3011-410D-B5E8-9AA1758E7836}" type="datetime1">
              <a:rPr lang="ru-RU" smtClean="0"/>
              <a:t>27.08.2021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11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CF8B90-C5EE-4840-9D92-1C12066C774B}" type="datetime1">
              <a:rPr lang="ru-RU" smtClean="0"/>
              <a:t>27.08.2021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618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5"/>
          <p:cNvSpPr>
            <a:spLocks noChangeArrowheads="1"/>
          </p:cNvSpPr>
          <p:nvPr/>
        </p:nvSpPr>
        <p:spPr bwMode="white">
          <a:xfrm>
            <a:off x="6540503" y="0"/>
            <a:ext cx="5651496" cy="6858000"/>
          </a:xfrm>
          <a:custGeom>
            <a:avLst/>
            <a:gdLst/>
            <a:ahLst/>
            <a:cxnLst/>
            <a:rect l="l" t="t" r="r" b="b"/>
            <a:pathLst>
              <a:path w="4238622" h="6858000">
                <a:moveTo>
                  <a:pt x="0" y="0"/>
                </a:moveTo>
                <a:lnTo>
                  <a:pt x="4086222" y="0"/>
                </a:lnTo>
                <a:lnTo>
                  <a:pt x="4237035" y="0"/>
                </a:lnTo>
                <a:lnTo>
                  <a:pt x="4238622" y="0"/>
                </a:lnTo>
                <a:lnTo>
                  <a:pt x="4238622" y="6858000"/>
                </a:lnTo>
                <a:lnTo>
                  <a:pt x="4237035" y="6858000"/>
                </a:lnTo>
                <a:lnTo>
                  <a:pt x="4086222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sz="1800" dirty="0"/>
          </a:p>
        </p:txBody>
      </p:sp>
      <p:sp>
        <p:nvSpPr>
          <p:cNvPr id="11" name="Полилиния 6"/>
          <p:cNvSpPr>
            <a:spLocks/>
          </p:cNvSpPr>
          <p:nvPr/>
        </p:nvSpPr>
        <p:spPr bwMode="auto">
          <a:xfrm>
            <a:off x="6256868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sz="1800" dirty="0"/>
          </a:p>
        </p:txBody>
      </p:sp>
      <p:sp>
        <p:nvSpPr>
          <p:cNvPr id="12" name="Полилиния 7"/>
          <p:cNvSpPr>
            <a:spLocks/>
          </p:cNvSpPr>
          <p:nvPr/>
        </p:nvSpPr>
        <p:spPr bwMode="auto">
          <a:xfrm>
            <a:off x="6062136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rtlCol="0"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 rtlCol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81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/>
          <p:cNvSpPr>
            <a:spLocks noChangeArrowheads="1"/>
          </p:cNvSpPr>
          <p:nvPr/>
        </p:nvSpPr>
        <p:spPr bwMode="white">
          <a:xfrm>
            <a:off x="9622368" y="0"/>
            <a:ext cx="2569632" cy="6858000"/>
          </a:xfrm>
          <a:custGeom>
            <a:avLst/>
            <a:gdLst/>
            <a:ahLst/>
            <a:cxnLst/>
            <a:rect l="l" t="t" r="r" b="b"/>
            <a:pathLst>
              <a:path w="1927224" h="6858000">
                <a:moveTo>
                  <a:pt x="0" y="0"/>
                </a:moveTo>
                <a:lnTo>
                  <a:pt x="1927224" y="0"/>
                </a:lnTo>
                <a:lnTo>
                  <a:pt x="192722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sz="1800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9237132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sz="1800" dirty="0"/>
          </a:p>
        </p:txBody>
      </p:sp>
      <p:sp>
        <p:nvSpPr>
          <p:cNvPr id="9" name="Полилиния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sz="1800" dirty="0"/>
          </a:p>
        </p:txBody>
      </p:sp>
      <p:sp>
        <p:nvSpPr>
          <p:cNvPr id="10" name="Полилиния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2914650"/>
            <a:ext cx="8046720" cy="1557338"/>
          </a:xfrm>
        </p:spPr>
        <p:txBody>
          <a:bodyPr rtlCol="0"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398" y="4589463"/>
            <a:ext cx="8046718" cy="1011237"/>
          </a:xfrm>
        </p:spPr>
        <p:txBody>
          <a:bodyPr rtlCol="0"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964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5400" y="1828800"/>
            <a:ext cx="4572000" cy="434340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4600" y="1828799"/>
            <a:ext cx="4572000" cy="4343401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B65557-1451-43E1-9AE5-4BF1475D4D1F}" type="datetime1">
              <a:rPr lang="ru-RU" smtClean="0"/>
              <a:t>27.08.2021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82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572000" cy="850392"/>
          </a:xfrm>
        </p:spPr>
        <p:txBody>
          <a:bodyPr rtlCol="0"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5400" y="2705100"/>
            <a:ext cx="4572000" cy="346710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24600" y="1828800"/>
            <a:ext cx="4572000" cy="847725"/>
          </a:xfrm>
        </p:spPr>
        <p:txBody>
          <a:bodyPr rtlCol="0"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4600" y="2705100"/>
            <a:ext cx="4572000" cy="346710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E58E16-40AA-41E4-A4FF-9BEA6A78A973}" type="datetime1">
              <a:rPr lang="ru-RU" smtClean="0"/>
              <a:t>27.08.2021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236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5D3081-5B82-4D9C-864E-0FF48C8922DF}" type="datetime1">
              <a:rPr lang="ru-RU" smtClean="0"/>
              <a:t>27.08.2021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3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4F1F8F-3FA7-4DE2-BFC3-204A60A31AF6}" type="datetime1">
              <a:rPr lang="ru-RU" smtClean="0"/>
              <a:t>27.08.2021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363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8209" y="1828800"/>
            <a:ext cx="6126480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44496B-DA29-42D1-8823-4C2E233F6E2C}" type="datetime1">
              <a:rPr lang="ru-RU" smtClean="0"/>
              <a:t>27.08.2021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6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95399" y="6374999"/>
            <a:ext cx="624320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91449" y="6374999"/>
            <a:ext cx="148070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9BD460F-BF29-45B1-9B3A-A20D54FADEC1}" type="datetime1">
              <a:rPr lang="ru-RU" smtClean="0"/>
              <a:t>27.08.2021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25000" y="6374999"/>
            <a:ext cx="1371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7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7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5389" y="374073"/>
            <a:ext cx="5900652" cy="6126480"/>
          </a:xfrm>
        </p:spPr>
        <p:txBody>
          <a:bodyPr rtlCol="0">
            <a:normAutofit/>
          </a:bodyPr>
          <a:lstStyle/>
          <a:p>
            <a:r>
              <a:rPr lang="ru-RU" dirty="0"/>
              <a:t>Структура программы воспитания.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Основные </a:t>
            </a:r>
            <a:r>
              <a:rPr lang="ru-RU" dirty="0"/>
              <a:t>направления самоанализа воспитательной работы.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Алгоритм </a:t>
            </a:r>
            <a:r>
              <a:rPr lang="ru-RU" dirty="0"/>
              <a:t>разработки программы воспитания, условия ее </a:t>
            </a:r>
            <a:r>
              <a:rPr lang="ru-RU" dirty="0" smtClean="0"/>
              <a:t>реализации</a:t>
            </a:r>
            <a:endParaRPr lang="ru-RU" dirty="0"/>
          </a:p>
        </p:txBody>
      </p:sp>
      <p:pic>
        <p:nvPicPr>
          <p:cNvPr id="5" name="Рисунок 4" descr="Улица города с размытием от движения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571" y="224445"/>
            <a:ext cx="11770821" cy="10723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*</a:t>
            </a:r>
            <a:r>
              <a:rPr lang="ru-RU" sz="2700" b="1" dirty="0">
                <a:solidFill>
                  <a:srgbClr val="FFFF00"/>
                </a:solidFill>
              </a:rPr>
              <a:t>модули </a:t>
            </a:r>
            <a:r>
              <a:rPr lang="ru-RU" sz="2700" b="1" dirty="0" smtClean="0">
                <a:solidFill>
                  <a:srgbClr val="FFFF00"/>
                </a:solidFill>
              </a:rPr>
              <a:t>«Самоуправление</a:t>
            </a:r>
            <a:r>
              <a:rPr lang="ru-RU" sz="2700" b="1" dirty="0">
                <a:solidFill>
                  <a:srgbClr val="FFFF00"/>
                </a:solidFill>
              </a:rPr>
              <a:t>» и </a:t>
            </a:r>
            <a:r>
              <a:rPr lang="ru-RU" sz="2700" b="1" dirty="0" smtClean="0">
                <a:solidFill>
                  <a:srgbClr val="FFFF00"/>
                </a:solidFill>
              </a:rPr>
              <a:t>«Профориентация</a:t>
            </a:r>
            <a:r>
              <a:rPr lang="ru-RU" sz="2700" b="1" dirty="0">
                <a:solidFill>
                  <a:srgbClr val="FFFF00"/>
                </a:solidFill>
              </a:rPr>
              <a:t>» не являются инвариантными для образовательных организаций, </a:t>
            </a:r>
            <a:r>
              <a:rPr lang="ru-RU" sz="2700" b="1" u="sng" dirty="0">
                <a:solidFill>
                  <a:srgbClr val="FFFF00"/>
                </a:solidFill>
              </a:rPr>
              <a:t>реализующих только образовательные программы начального общего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2015" y="1828799"/>
            <a:ext cx="11155679" cy="474656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/>
              <a:t>       </a:t>
            </a:r>
            <a:r>
              <a:rPr lang="ru-RU" b="1" dirty="0" smtClean="0">
                <a:solidFill>
                  <a:srgbClr val="C00000"/>
                </a:solidFill>
              </a:rPr>
              <a:t>В </a:t>
            </a:r>
            <a:r>
              <a:rPr lang="ru-RU" b="1" dirty="0">
                <a:solidFill>
                  <a:srgbClr val="C00000"/>
                </a:solidFill>
              </a:rPr>
              <a:t>рабочую программу воспитания обязательно включаются </a:t>
            </a:r>
            <a:r>
              <a:rPr lang="ru-RU" b="1" dirty="0" smtClean="0">
                <a:solidFill>
                  <a:srgbClr val="C00000"/>
                </a:solidFill>
              </a:rPr>
              <a:t>                          все </a:t>
            </a:r>
            <a:r>
              <a:rPr lang="ru-RU" b="1" u="sng" dirty="0">
                <a:solidFill>
                  <a:srgbClr val="C00000"/>
                </a:solidFill>
              </a:rPr>
              <a:t>инвариантные модули </a:t>
            </a:r>
            <a:r>
              <a:rPr lang="ru-RU" b="1" dirty="0" smtClean="0">
                <a:solidFill>
                  <a:srgbClr val="C00000"/>
                </a:solidFill>
              </a:rPr>
              <a:t>!!! </a:t>
            </a:r>
            <a:r>
              <a:rPr lang="ru-RU" b="1" dirty="0">
                <a:solidFill>
                  <a:srgbClr val="C00000"/>
                </a:solidFill>
              </a:rPr>
              <a:t>. 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b="1" dirty="0" smtClean="0"/>
              <a:t>В </a:t>
            </a:r>
            <a:r>
              <a:rPr lang="ru-RU" b="1" dirty="0"/>
              <a:t>блок </a:t>
            </a:r>
            <a:r>
              <a:rPr lang="ru-RU" b="1" i="1" u="sng" dirty="0"/>
              <a:t>«вариативные модули» </a:t>
            </a:r>
            <a:r>
              <a:rPr lang="ru-RU" b="1" dirty="0"/>
              <a:t>необходимо включить только те из вариативных модулей, которые помогают в наибольшей степени реализовать воспитательный потенциал образовательной организации с учетом кадровых и материальных ресурсов. </a:t>
            </a:r>
            <a:endParaRPr lang="ru-RU" b="1" dirty="0" smtClean="0"/>
          </a:p>
          <a:p>
            <a:pPr marL="0" indent="0" algn="just">
              <a:buNone/>
            </a:pPr>
            <a:r>
              <a:rPr lang="ru-RU" dirty="0" smtClean="0"/>
              <a:t>При </a:t>
            </a:r>
            <a:r>
              <a:rPr lang="ru-RU" dirty="0"/>
              <a:t>добавлении в программу воспитания нового модуля, необходимо руководствоваться следующими </a:t>
            </a:r>
            <a:r>
              <a:rPr lang="ru-RU" b="1" i="1" u="sng" dirty="0"/>
              <a:t>принципами</a:t>
            </a:r>
            <a:r>
              <a:rPr lang="ru-RU" dirty="0"/>
              <a:t>: 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 </a:t>
            </a:r>
            <a:r>
              <a:rPr lang="ru-RU" b="1" i="1" dirty="0">
                <a:solidFill>
                  <a:srgbClr val="00B050"/>
                </a:solidFill>
              </a:rPr>
              <a:t>новый модуль должен отражать реальную деятельность школьников и </a:t>
            </a:r>
            <a:r>
              <a:rPr lang="ru-RU" b="1" i="1" dirty="0" smtClean="0">
                <a:solidFill>
                  <a:srgbClr val="00B050"/>
                </a:solidFill>
              </a:rPr>
              <a:t>педагогов! </a:t>
            </a:r>
          </a:p>
          <a:p>
            <a:pPr marL="0" indent="0" algn="just">
              <a:buNone/>
            </a:pPr>
            <a:r>
              <a:rPr lang="ru-RU" b="1" i="1" dirty="0" smtClean="0"/>
              <a:t> </a:t>
            </a:r>
            <a:r>
              <a:rPr lang="ru-RU" b="1" i="1" dirty="0">
                <a:solidFill>
                  <a:srgbClr val="00B0F0"/>
                </a:solidFill>
              </a:rPr>
              <a:t>эта деятельность является значимой для школьников и </a:t>
            </a:r>
            <a:r>
              <a:rPr lang="ru-RU" b="1" i="1" dirty="0" smtClean="0">
                <a:solidFill>
                  <a:srgbClr val="00B0F0"/>
                </a:solidFill>
              </a:rPr>
              <a:t>педагогов!</a:t>
            </a:r>
          </a:p>
          <a:p>
            <a:pPr marL="0" indent="0" algn="just">
              <a:buNone/>
            </a:pPr>
            <a:r>
              <a:rPr lang="ru-RU" b="1" i="1" dirty="0" smtClean="0"/>
              <a:t> </a:t>
            </a:r>
            <a:r>
              <a:rPr lang="ru-RU" b="1" i="1" dirty="0">
                <a:solidFill>
                  <a:srgbClr val="002060"/>
                </a:solidFill>
              </a:rPr>
              <a:t>эта деятельность не может быть описана ни в одном из модулей, предлагаемых примерной </a:t>
            </a:r>
            <a:r>
              <a:rPr lang="ru-RU" b="1" i="1" dirty="0" smtClean="0">
                <a:solidFill>
                  <a:srgbClr val="002060"/>
                </a:solidFill>
              </a:rPr>
              <a:t>программой!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7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396" y="255134"/>
            <a:ext cx="10922924" cy="1036850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МОДУЛИ ПРОГРАММЫ ВОСПИТАНИЯ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821" y="1828800"/>
            <a:ext cx="11538065" cy="480475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u="sng" dirty="0" smtClean="0"/>
              <a:t>Инвариантные модули: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Классное руководство» 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Школьный урок» 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Курсы внеурочной деятельности»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rgbClr val="00B050"/>
                </a:solidFill>
              </a:rPr>
              <a:t>«Работа с родителями» </a:t>
            </a:r>
            <a:endParaRPr lang="ru-RU" sz="2000" dirty="0" smtClean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accent2"/>
                </a:solidFill>
              </a:rPr>
              <a:t>*«</a:t>
            </a:r>
            <a:r>
              <a:rPr lang="ru-RU" sz="2000" dirty="0">
                <a:solidFill>
                  <a:schemeClr val="accent2"/>
                </a:solidFill>
              </a:rPr>
              <a:t>Самоуправление» </a:t>
            </a:r>
            <a:endParaRPr lang="ru-RU" sz="2000" dirty="0" smtClean="0">
              <a:solidFill>
                <a:schemeClr val="accent2"/>
              </a:solidFill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rgbClr val="FF0000"/>
                </a:solidFill>
              </a:rPr>
              <a:t>*«</a:t>
            </a:r>
            <a:r>
              <a:rPr lang="ru-RU" sz="2000" dirty="0">
                <a:solidFill>
                  <a:srgbClr val="FF0000"/>
                </a:solidFill>
              </a:rPr>
              <a:t>Профориентация» </a:t>
            </a:r>
            <a:endParaRPr lang="ru-RU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/>
              <a:t>                                                                                  </a:t>
            </a:r>
            <a:r>
              <a:rPr lang="ru-RU" sz="2000" b="1" u="sng" dirty="0" smtClean="0"/>
              <a:t>Вариативные модули: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B0F0"/>
                </a:solidFill>
              </a:rPr>
              <a:t>                                                                                  </a:t>
            </a:r>
            <a:r>
              <a:rPr lang="ru-RU" sz="2000" dirty="0" smtClean="0">
                <a:solidFill>
                  <a:srgbClr val="00B0F0"/>
                </a:solidFill>
              </a:rPr>
              <a:t>- «</a:t>
            </a:r>
            <a:r>
              <a:rPr lang="ru-RU" sz="2000" dirty="0">
                <a:solidFill>
                  <a:srgbClr val="00B0F0"/>
                </a:solidFill>
              </a:rPr>
              <a:t>Школьные медиа» </a:t>
            </a:r>
            <a:endParaRPr lang="ru-RU" sz="2000" dirty="0" smtClean="0">
              <a:solidFill>
                <a:srgbClr val="00B0F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/>
              <a:t>                                                                                  </a:t>
            </a:r>
            <a:r>
              <a:rPr lang="ru-RU" sz="2000" dirty="0" smtClean="0">
                <a:solidFill>
                  <a:srgbClr val="002060"/>
                </a:solidFill>
              </a:rPr>
              <a:t>- «</a:t>
            </a:r>
            <a:r>
              <a:rPr lang="ru-RU" sz="2000" dirty="0">
                <a:solidFill>
                  <a:srgbClr val="002060"/>
                </a:solidFill>
              </a:rPr>
              <a:t>Экскурсии, экспедиции, походы»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/>
              <a:t>                                                                                 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- «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Организация предметно-эстетической среды» </a:t>
            </a:r>
            <a:endParaRPr lang="ru-RU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/>
              <a:t>                                                                                 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- «Ключевые общешкольные дела»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/>
              <a:t>                                                                                  </a:t>
            </a:r>
            <a:r>
              <a:rPr lang="ru-RU" sz="2000" dirty="0" smtClean="0">
                <a:solidFill>
                  <a:srgbClr val="9F138E"/>
                </a:solidFill>
              </a:rPr>
              <a:t>- «Детские общественные объединения</a:t>
            </a:r>
            <a:r>
              <a:rPr lang="ru-RU" sz="2000" dirty="0" smtClean="0"/>
              <a:t>» </a:t>
            </a:r>
          </a:p>
          <a:p>
            <a:pPr>
              <a:spcBef>
                <a:spcPts val="0"/>
              </a:spcBef>
            </a:pPr>
            <a:endParaRPr lang="ru-RU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!!!!! </a:t>
            </a:r>
            <a:r>
              <a:rPr lang="ru-RU" sz="2000" b="1" u="sng" dirty="0">
                <a:solidFill>
                  <a:srgbClr val="C00000"/>
                </a:solidFill>
              </a:rPr>
              <a:t> </a:t>
            </a:r>
            <a:r>
              <a:rPr lang="ru-RU" sz="2000" b="1" u="sng" dirty="0" smtClean="0">
                <a:solidFill>
                  <a:srgbClr val="C00000"/>
                </a:solidFill>
              </a:rPr>
              <a:t>- *</a:t>
            </a:r>
            <a:r>
              <a:rPr lang="ru-RU" sz="2000" b="1" u="sng" dirty="0">
                <a:solidFill>
                  <a:srgbClr val="C00000"/>
                </a:solidFill>
              </a:rPr>
              <a:t>не являются инвариантными для образовательных организаций, реализующих только образовательные программы начального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53341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887" y="255134"/>
            <a:ext cx="11380124" cy="103685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Модуль «Школьный урок»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Инвариантные модули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887" y="1612669"/>
            <a:ext cx="11743113" cy="50125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Воспитательный </a:t>
            </a:r>
            <a:r>
              <a:rPr lang="ru-RU" b="1" dirty="0"/>
              <a:t>потенциал школьного урока реализуется </a:t>
            </a:r>
            <a:r>
              <a:rPr lang="ru-RU" b="1" u="sng" dirty="0"/>
              <a:t>через: </a:t>
            </a:r>
          </a:p>
          <a:p>
            <a:pPr>
              <a:buFontTx/>
              <a:buChar char="-"/>
            </a:pPr>
            <a:r>
              <a:rPr lang="ru-RU" dirty="0" smtClean="0"/>
              <a:t>организацию </a:t>
            </a:r>
            <a:r>
              <a:rPr lang="ru-RU" dirty="0"/>
              <a:t>шефства мотивированных обучающихся над их неуспевающими </a:t>
            </a:r>
            <a:r>
              <a:rPr lang="ru-RU" dirty="0" smtClean="0"/>
              <a:t>одноклассниками; </a:t>
            </a:r>
          </a:p>
          <a:p>
            <a:pPr>
              <a:buFontTx/>
              <a:buChar char="-"/>
            </a:pPr>
            <a:r>
              <a:rPr lang="ru-RU" dirty="0" smtClean="0"/>
              <a:t>применение </a:t>
            </a:r>
            <a:r>
              <a:rPr lang="ru-RU" dirty="0"/>
              <a:t>на уроке интерактивных форм работы с </a:t>
            </a:r>
            <a:r>
              <a:rPr lang="ru-RU" dirty="0" smtClean="0"/>
              <a:t>обучающимися;</a:t>
            </a:r>
          </a:p>
          <a:p>
            <a:pPr>
              <a:buFontTx/>
              <a:buChar char="-"/>
            </a:pPr>
            <a:r>
              <a:rPr lang="ru-RU" dirty="0" smtClean="0"/>
              <a:t>установление </a:t>
            </a:r>
            <a:r>
              <a:rPr lang="ru-RU" dirty="0"/>
              <a:t>доверительных отношений между педагогом и </a:t>
            </a:r>
            <a:r>
              <a:rPr lang="ru-RU" dirty="0" smtClean="0"/>
              <a:t>обучающимися; </a:t>
            </a:r>
          </a:p>
          <a:p>
            <a:pPr>
              <a:buFontTx/>
              <a:buChar char="-"/>
            </a:pPr>
            <a:r>
              <a:rPr lang="ru-RU" dirty="0" smtClean="0"/>
              <a:t>побуждение </a:t>
            </a:r>
            <a:r>
              <a:rPr lang="ru-RU" dirty="0"/>
              <a:t>обучающихся соблюдать на уроке общепринятые нормы </a:t>
            </a:r>
            <a:r>
              <a:rPr lang="ru-RU" dirty="0" smtClean="0"/>
              <a:t>поведения; </a:t>
            </a:r>
          </a:p>
          <a:p>
            <a:pPr>
              <a:buFontTx/>
              <a:buChar char="-"/>
            </a:pPr>
            <a:r>
              <a:rPr lang="ru-RU" dirty="0" smtClean="0"/>
              <a:t>привлечение </a:t>
            </a:r>
            <a:r>
              <a:rPr lang="ru-RU" dirty="0"/>
              <a:t>внимания обучающихся к ценностному аспекту изучаемых на уроках </a:t>
            </a:r>
            <a:r>
              <a:rPr lang="ru-RU" dirty="0" smtClean="0"/>
              <a:t>явлений; </a:t>
            </a:r>
          </a:p>
          <a:p>
            <a:pPr>
              <a:buFontTx/>
              <a:buChar char="-"/>
            </a:pPr>
            <a:r>
              <a:rPr lang="ru-RU" dirty="0" smtClean="0"/>
              <a:t>использование </a:t>
            </a:r>
            <a:r>
              <a:rPr lang="ru-RU" dirty="0"/>
              <a:t>воспитательных возможностей предметного содержания через подбор соответствующих текстов, задач, </a:t>
            </a:r>
            <a:r>
              <a:rPr lang="ru-RU" dirty="0" smtClean="0"/>
              <a:t>ситуаций; </a:t>
            </a:r>
          </a:p>
          <a:p>
            <a:pPr>
              <a:buFontTx/>
              <a:buChar char="-"/>
            </a:pPr>
            <a:r>
              <a:rPr lang="ru-RU" dirty="0" smtClean="0"/>
              <a:t>инициирование </a:t>
            </a:r>
            <a:r>
              <a:rPr lang="ru-RU" dirty="0"/>
              <a:t>и поддержку исследовательской </a:t>
            </a:r>
            <a:r>
              <a:rPr lang="ru-RU" dirty="0" smtClean="0"/>
              <a:t>деятельности; 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!!! - Перечень </a:t>
            </a:r>
            <a:r>
              <a:rPr lang="ru-RU" b="1" i="1" dirty="0">
                <a:solidFill>
                  <a:srgbClr val="C00000"/>
                </a:solidFill>
              </a:rPr>
              <a:t>видов и форм деятельности носит примерный характер, и может быть изменен и дополнен на усмотрение образовательной организации. В данном модуле программы должны быть описаны те формы и виды деятельности, которые используются в образовательной </a:t>
            </a:r>
            <a:r>
              <a:rPr lang="ru-RU" b="1" i="1" dirty="0" smtClean="0">
                <a:solidFill>
                  <a:srgbClr val="C00000"/>
                </a:solidFill>
              </a:rPr>
              <a:t>организации!!!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89783" y="396359"/>
            <a:ext cx="2773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Инвариантные модули </a:t>
            </a:r>
          </a:p>
        </p:txBody>
      </p:sp>
    </p:spTree>
    <p:extLst>
      <p:ext uri="{BB962C8B-B14F-4D97-AF65-F5344CB8AC3E}">
        <p14:creationId xmlns:p14="http://schemas.microsoft.com/office/powerpoint/2010/main" val="152210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/>
              <a:t>Модуль «Работа с родителями»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2015" y="1629295"/>
            <a:ext cx="11305309" cy="492113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       </a:t>
            </a:r>
            <a:r>
              <a:rPr lang="ru-RU" b="1" dirty="0" smtClean="0"/>
              <a:t>В </a:t>
            </a:r>
            <a:r>
              <a:rPr lang="ru-RU" b="1" dirty="0"/>
              <a:t>данном модуле программы должны быть описаны те формы и виды деятельности, которые используются в образовательной </a:t>
            </a:r>
            <a:r>
              <a:rPr lang="ru-RU" b="1" dirty="0" smtClean="0"/>
              <a:t>организации.</a:t>
            </a:r>
          </a:p>
          <a:p>
            <a:r>
              <a:rPr lang="ru-RU" dirty="0" smtClean="0"/>
              <a:t>работа </a:t>
            </a:r>
            <a:r>
              <a:rPr lang="ru-RU" dirty="0"/>
              <a:t>с родителями обучающихся проводится для более эффективного достижения цели воспитания </a:t>
            </a:r>
            <a:endParaRPr lang="ru-RU" dirty="0" smtClean="0"/>
          </a:p>
          <a:p>
            <a:r>
              <a:rPr lang="ru-RU" dirty="0" smtClean="0"/>
              <a:t>групповой </a:t>
            </a:r>
            <a:r>
              <a:rPr lang="ru-RU" dirty="0"/>
              <a:t>уровень совет родительской общественности, попечительский совет и т.д. родительские собрания, сайты, чаты и т.д. рабочие, экспертные, творческие команды родителей мастер-классы, семинары, круглые столы и т.д. </a:t>
            </a:r>
            <a:endParaRPr lang="ru-RU" dirty="0" smtClean="0"/>
          </a:p>
          <a:p>
            <a:r>
              <a:rPr lang="ru-RU" dirty="0" smtClean="0"/>
              <a:t>индивидуальный </a:t>
            </a:r>
            <a:r>
              <a:rPr lang="ru-RU" dirty="0"/>
              <a:t>уровень работа по запросу родителей помощь со стороны родителей в подготовке мероприятий участие родителей в педагогических консилиумах индивидуальное консультирование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!!! </a:t>
            </a:r>
            <a:r>
              <a:rPr lang="ru-RU" dirty="0">
                <a:solidFill>
                  <a:srgbClr val="C00000"/>
                </a:solidFill>
              </a:rPr>
              <a:t>-</a:t>
            </a:r>
            <a:r>
              <a:rPr lang="ru-RU" dirty="0" smtClean="0">
                <a:solidFill>
                  <a:srgbClr val="C00000"/>
                </a:solidFill>
              </a:rPr>
              <a:t>Перечень </a:t>
            </a:r>
            <a:r>
              <a:rPr lang="ru-RU" dirty="0">
                <a:solidFill>
                  <a:srgbClr val="C00000"/>
                </a:solidFill>
              </a:rPr>
              <a:t>видов и форм деятельности носит примерный характер, и может быть изменен и дополнен на усмотрение образовательной </a:t>
            </a:r>
            <a:r>
              <a:rPr lang="ru-RU" dirty="0" smtClean="0">
                <a:solidFill>
                  <a:srgbClr val="C00000"/>
                </a:solidFill>
              </a:rPr>
              <a:t>организации!!! </a:t>
            </a:r>
            <a:endParaRPr lang="ru-RU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611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887" y="-1"/>
            <a:ext cx="11296997" cy="135497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Модуль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«</a:t>
            </a:r>
            <a:r>
              <a:rPr lang="ru-RU" sz="3600" b="1" dirty="0"/>
              <a:t>Курсы внеурочной деятельности»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887" y="1770611"/>
            <a:ext cx="11629506" cy="473409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/>
              <a:t>В данном модуле программы должны быть описаны те формы и виды деятельности, которые используются в образовательной </a:t>
            </a:r>
            <a:r>
              <a:rPr lang="ru-RU" b="1" dirty="0" smtClean="0"/>
              <a:t>организации.</a:t>
            </a:r>
            <a:endParaRPr lang="ru-RU" b="1" dirty="0"/>
          </a:p>
          <a:p>
            <a:pPr marL="0" indent="0">
              <a:buNone/>
            </a:pPr>
            <a:r>
              <a:rPr lang="ru-RU" b="1" i="1" dirty="0" smtClean="0"/>
              <a:t>Воспитание </a:t>
            </a:r>
            <a:r>
              <a:rPr lang="ru-RU" b="1" i="1" dirty="0"/>
              <a:t>на занятиях курсов внеурочной деятельности </a:t>
            </a:r>
            <a:r>
              <a:rPr lang="ru-RU" b="1" i="1" dirty="0" smtClean="0"/>
              <a:t>осуществляется </a:t>
            </a:r>
            <a:r>
              <a:rPr lang="ru-RU" b="1" i="1" u="sng" dirty="0"/>
              <a:t>через</a:t>
            </a:r>
            <a:r>
              <a:rPr lang="ru-RU" b="1" i="1" dirty="0" smtClean="0"/>
              <a:t>:</a:t>
            </a:r>
          </a:p>
          <a:p>
            <a:r>
              <a:rPr lang="ru-RU" dirty="0"/>
              <a:t>вовлечение обучающихся в интересную и полезную для них </a:t>
            </a:r>
            <a:r>
              <a:rPr lang="ru-RU" dirty="0" smtClean="0"/>
              <a:t>деятельность; </a:t>
            </a:r>
          </a:p>
          <a:p>
            <a:r>
              <a:rPr lang="ru-RU" dirty="0" smtClean="0"/>
              <a:t>создание </a:t>
            </a:r>
            <a:r>
              <a:rPr lang="ru-RU" dirty="0"/>
              <a:t>традиций, определяющих социально значимые формы </a:t>
            </a:r>
            <a:r>
              <a:rPr lang="ru-RU" dirty="0" smtClean="0"/>
              <a:t>поведения; </a:t>
            </a:r>
          </a:p>
          <a:p>
            <a:r>
              <a:rPr lang="ru-RU" dirty="0" smtClean="0"/>
              <a:t>формирование </a:t>
            </a:r>
            <a:r>
              <a:rPr lang="ru-RU" dirty="0"/>
              <a:t>детско-взрослых общностей, объединяющих обучающихся и педагогических </a:t>
            </a:r>
            <a:r>
              <a:rPr lang="ru-RU" dirty="0" smtClean="0"/>
              <a:t>работников; </a:t>
            </a:r>
          </a:p>
          <a:p>
            <a:r>
              <a:rPr lang="ru-RU" dirty="0" smtClean="0"/>
              <a:t>поддержку </a:t>
            </a:r>
            <a:r>
              <a:rPr lang="ru-RU" dirty="0"/>
              <a:t>в детских объединениях обучающихся с ярко выраженной лидерской </a:t>
            </a:r>
            <a:r>
              <a:rPr lang="ru-RU" dirty="0" smtClean="0"/>
              <a:t>позицией; </a:t>
            </a:r>
          </a:p>
          <a:p>
            <a:r>
              <a:rPr lang="ru-RU" dirty="0" smtClean="0"/>
              <a:t>поощрение </a:t>
            </a:r>
            <a:r>
              <a:rPr lang="ru-RU" dirty="0"/>
              <a:t>детских инициатив и детского </a:t>
            </a:r>
            <a:r>
              <a:rPr lang="ru-RU" dirty="0" smtClean="0"/>
              <a:t>самоуправления;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!!!-Перечень </a:t>
            </a:r>
            <a:r>
              <a:rPr lang="ru-RU" dirty="0">
                <a:solidFill>
                  <a:srgbClr val="C00000"/>
                </a:solidFill>
              </a:rPr>
              <a:t>видов и форм деятельности носит примерный характер, и может быть изменен и дополнен на усмотрение образовательной </a:t>
            </a:r>
            <a:r>
              <a:rPr lang="ru-RU" dirty="0" smtClean="0">
                <a:solidFill>
                  <a:srgbClr val="C00000"/>
                </a:solidFill>
              </a:rPr>
              <a:t>организации!!!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99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-1"/>
            <a:ext cx="9601200" cy="1429789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Модуль 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«</a:t>
            </a:r>
            <a:r>
              <a:rPr lang="ru-RU" sz="4400" b="1" dirty="0"/>
              <a:t>Классное руководство»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945" y="1828799"/>
            <a:ext cx="11629506" cy="47382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/>
              <a:t>В данном модуле программы должны быть описаны те формы и виды деятельности, которые используются в образовательной </a:t>
            </a:r>
            <a:r>
              <a:rPr lang="ru-RU" b="1" dirty="0" smtClean="0"/>
              <a:t>организации.</a:t>
            </a:r>
            <a:endParaRPr lang="ru-RU" b="1" dirty="0"/>
          </a:p>
          <a:p>
            <a:r>
              <a:rPr lang="ru-RU" sz="2800" dirty="0" smtClean="0"/>
              <a:t>Работа </a:t>
            </a:r>
            <a:r>
              <a:rPr lang="ru-RU" sz="2800" dirty="0"/>
              <a:t>с классным </a:t>
            </a:r>
            <a:r>
              <a:rPr lang="ru-RU" sz="2800" dirty="0" smtClean="0"/>
              <a:t>коллективом;</a:t>
            </a:r>
          </a:p>
          <a:p>
            <a:r>
              <a:rPr lang="ru-RU" sz="2800" dirty="0" smtClean="0"/>
              <a:t>Индивидуальная </a:t>
            </a:r>
            <a:r>
              <a:rPr lang="ru-RU" sz="2800" dirty="0"/>
              <a:t>работа с </a:t>
            </a:r>
            <a:r>
              <a:rPr lang="ru-RU" sz="2800" dirty="0" smtClean="0"/>
              <a:t>обучающимися; </a:t>
            </a:r>
          </a:p>
          <a:p>
            <a:r>
              <a:rPr lang="ru-RU" sz="2800" dirty="0" smtClean="0"/>
              <a:t>Работа </a:t>
            </a:r>
            <a:r>
              <a:rPr lang="ru-RU" sz="2800" dirty="0"/>
              <a:t>с </a:t>
            </a:r>
            <a:r>
              <a:rPr lang="ru-RU" sz="2800" dirty="0" smtClean="0"/>
              <a:t>учителями-предметниками; </a:t>
            </a:r>
          </a:p>
          <a:p>
            <a:r>
              <a:rPr lang="ru-RU" sz="2800" dirty="0" smtClean="0"/>
              <a:t>Работа </a:t>
            </a:r>
            <a:r>
              <a:rPr lang="ru-RU" sz="2800" dirty="0"/>
              <a:t>с родителями учащихся или их законными </a:t>
            </a:r>
            <a:r>
              <a:rPr lang="ru-RU" sz="2800" dirty="0" smtClean="0"/>
              <a:t>представителями.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!!! - Перечень </a:t>
            </a:r>
            <a:r>
              <a:rPr lang="ru-RU" dirty="0">
                <a:solidFill>
                  <a:srgbClr val="C00000"/>
                </a:solidFill>
              </a:rPr>
              <a:t>видов и форм деятельности носит примерный характер, и может быть изменен и дополнен на усмотрение образовательной </a:t>
            </a:r>
            <a:r>
              <a:rPr lang="ru-RU" dirty="0" smtClean="0">
                <a:solidFill>
                  <a:srgbClr val="C00000"/>
                </a:solidFill>
              </a:rPr>
              <a:t>организации!!!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71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/>
              <a:t>Модуль 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«</a:t>
            </a:r>
            <a:r>
              <a:rPr lang="ru-RU" sz="4400" b="1" dirty="0"/>
              <a:t>Профориентация»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145" y="1828800"/>
            <a:ext cx="11055927" cy="4343400"/>
          </a:xfrm>
        </p:spPr>
        <p:txBody>
          <a:bodyPr>
            <a:normAutofit/>
          </a:bodyPr>
          <a:lstStyle/>
          <a:p>
            <a:r>
              <a:rPr lang="ru-RU" sz="2800" dirty="0"/>
              <a:t>профориентационные беседы, игры, </a:t>
            </a:r>
            <a:r>
              <a:rPr lang="ru-RU" sz="2800" dirty="0" smtClean="0"/>
              <a:t>экскурсии; </a:t>
            </a:r>
          </a:p>
          <a:p>
            <a:r>
              <a:rPr lang="ru-RU" sz="2800" dirty="0" smtClean="0"/>
              <a:t>изучение Интернет-ресурсов, </a:t>
            </a:r>
            <a:r>
              <a:rPr lang="ru-RU" sz="2800" dirty="0"/>
              <a:t>посвященных выбору профессии, совместно с </a:t>
            </a:r>
            <a:r>
              <a:rPr lang="ru-RU" sz="2800" dirty="0" smtClean="0"/>
              <a:t>педагогами; </a:t>
            </a:r>
          </a:p>
          <a:p>
            <a:r>
              <a:rPr lang="ru-RU" sz="2800" dirty="0" smtClean="0"/>
              <a:t>посещение </a:t>
            </a:r>
            <a:r>
              <a:rPr lang="ru-RU" sz="2800" dirty="0"/>
              <a:t>профориентационных </a:t>
            </a:r>
            <a:r>
              <a:rPr lang="ru-RU" sz="2800" dirty="0" smtClean="0"/>
              <a:t>выставок;</a:t>
            </a:r>
          </a:p>
          <a:p>
            <a:r>
              <a:rPr lang="ru-RU" sz="2800" dirty="0" smtClean="0"/>
              <a:t>индивидуальные </a:t>
            </a:r>
            <a:r>
              <a:rPr lang="ru-RU" sz="2800" dirty="0"/>
              <a:t>консультации </a:t>
            </a:r>
            <a:r>
              <a:rPr lang="ru-RU" sz="2800" dirty="0" smtClean="0"/>
              <a:t>педагога-психолога; </a:t>
            </a:r>
          </a:p>
          <a:p>
            <a:r>
              <a:rPr lang="ru-RU" sz="2800" dirty="0" smtClean="0"/>
              <a:t>освоение </a:t>
            </a:r>
            <a:r>
              <a:rPr lang="ru-RU" sz="2800" dirty="0"/>
              <a:t>основ профессии в рамках различных </a:t>
            </a:r>
            <a:r>
              <a:rPr lang="ru-RU" sz="2800" dirty="0" smtClean="0"/>
              <a:t>курсов.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590550" y="5255807"/>
            <a:ext cx="113061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C00000"/>
                </a:solidFill>
              </a:rPr>
              <a:t>!!!- Перечень </a:t>
            </a:r>
            <a:r>
              <a:rPr lang="ru-RU" sz="2000" i="1" dirty="0">
                <a:solidFill>
                  <a:srgbClr val="C00000"/>
                </a:solidFill>
              </a:rPr>
              <a:t>видов и форм деятельности носит примерный характер, и может быть изменен и дополнен на усмотрение образовательной организации. </a:t>
            </a:r>
            <a:endParaRPr lang="ru-RU" sz="2000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2000" i="1" dirty="0" smtClean="0">
                <a:solidFill>
                  <a:srgbClr val="C00000"/>
                </a:solidFill>
              </a:rPr>
              <a:t>В </a:t>
            </a:r>
            <a:r>
              <a:rPr lang="ru-RU" sz="2000" i="1" dirty="0">
                <a:solidFill>
                  <a:srgbClr val="C00000"/>
                </a:solidFill>
              </a:rPr>
              <a:t>данном модуле программы должны быть описаны те формы и виды деятельности, которые используются в образовательной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269431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447" y="255134"/>
            <a:ext cx="11538066" cy="103685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Модуль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«</a:t>
            </a:r>
            <a:r>
              <a:rPr lang="ru-RU" sz="4000" b="1" dirty="0"/>
              <a:t>Самоуправление»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" y="1571625"/>
            <a:ext cx="11887200" cy="49339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Детское самоуправление осуществляется: </a:t>
            </a:r>
            <a:endParaRPr lang="ru-RU" b="1" dirty="0" smtClean="0"/>
          </a:p>
          <a:p>
            <a:r>
              <a:rPr lang="ru-RU" b="1" u="sng" dirty="0" smtClean="0"/>
              <a:t>на </a:t>
            </a:r>
            <a:r>
              <a:rPr lang="ru-RU" b="1" u="sng" dirty="0"/>
              <a:t>уровне </a:t>
            </a:r>
            <a:r>
              <a:rPr lang="ru-RU" b="1" u="sng" dirty="0" smtClean="0"/>
              <a:t>ОУ </a:t>
            </a:r>
            <a:r>
              <a:rPr lang="ru-RU" dirty="0"/>
              <a:t>-</a:t>
            </a:r>
            <a:r>
              <a:rPr lang="ru-RU" b="1" i="1" dirty="0"/>
              <a:t>через работу школьного </a:t>
            </a:r>
            <a:r>
              <a:rPr lang="ru-RU" b="1" i="1" dirty="0" smtClean="0"/>
              <a:t>актива; </a:t>
            </a:r>
            <a:r>
              <a:rPr lang="ru-RU" b="1" i="1" dirty="0"/>
              <a:t>через деятельность выборного Совета обучающихся и Совета старост; через деятельность Комиссии по урегулированию споров между участниками образовательных отношений; через деятельность творческих советов </a:t>
            </a:r>
            <a:r>
              <a:rPr lang="ru-RU" b="1" i="1" dirty="0" smtClean="0"/>
              <a:t>дела;</a:t>
            </a:r>
          </a:p>
          <a:p>
            <a:r>
              <a:rPr lang="ru-RU" b="1" u="sng" dirty="0"/>
              <a:t>на уровне классов </a:t>
            </a:r>
            <a:r>
              <a:rPr lang="ru-RU" dirty="0"/>
              <a:t>- </a:t>
            </a:r>
            <a:r>
              <a:rPr lang="ru-RU" b="1" i="1" dirty="0"/>
              <a:t>через деятельность выборных по инициативе обучающихся класса лидеров; через деятельность выборных органов </a:t>
            </a:r>
            <a:r>
              <a:rPr lang="ru-RU" b="1" i="1" dirty="0" smtClean="0"/>
              <a:t>самоуправления; </a:t>
            </a:r>
          </a:p>
          <a:p>
            <a:r>
              <a:rPr lang="ru-RU" b="1" u="sng" dirty="0"/>
              <a:t>на индивидуальном уровне </a:t>
            </a:r>
            <a:r>
              <a:rPr lang="ru-RU" dirty="0"/>
              <a:t>- </a:t>
            </a:r>
            <a:r>
              <a:rPr lang="ru-RU" b="1" i="1" dirty="0"/>
              <a:t>через вовлечение обучающихся в проведение и анализ общешкольных, внутриклассных дел ; через реализацию обучающимися, взявшими на себя соответствующую роль, функцию, ответственность и т.п. </a:t>
            </a:r>
            <a:endParaRPr lang="ru-RU" b="1" i="1" dirty="0" smtClean="0"/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!!!-Перечень </a:t>
            </a:r>
            <a:r>
              <a:rPr lang="ru-RU" dirty="0">
                <a:solidFill>
                  <a:srgbClr val="C00000"/>
                </a:solidFill>
              </a:rPr>
              <a:t>видов и форм деятельности носит примерный характер, и может быть изменен и дополнен на усмотрение образовательной организации. В данном модуле программы должны быть описаны те формы и виды деятельности, которые используются в образовательной </a:t>
            </a:r>
            <a:r>
              <a:rPr lang="ru-RU" dirty="0" smtClean="0">
                <a:solidFill>
                  <a:srgbClr val="C00000"/>
                </a:solidFill>
              </a:rPr>
              <a:t>организации!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60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891" y="255134"/>
            <a:ext cx="11538065" cy="103685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Модуль</a:t>
            </a:r>
            <a:br>
              <a:rPr lang="ru-RU" sz="4400" dirty="0" smtClean="0"/>
            </a:br>
            <a:r>
              <a:rPr lang="ru-RU" sz="4400" dirty="0" smtClean="0"/>
              <a:t> </a:t>
            </a:r>
            <a:r>
              <a:rPr lang="ru-RU" sz="4400" dirty="0"/>
              <a:t>«Детские общественные объединения»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0699" y="1579418"/>
            <a:ext cx="11612880" cy="50458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u="sng" dirty="0"/>
              <a:t>Воспитание в детском общественном объединении </a:t>
            </a:r>
            <a:r>
              <a:rPr lang="ru-RU" b="1" u="sng" dirty="0" smtClean="0"/>
              <a:t>осуществляется </a:t>
            </a:r>
            <a:r>
              <a:rPr lang="ru-RU" b="1" u="sng" dirty="0"/>
              <a:t>через: </a:t>
            </a:r>
            <a:endParaRPr lang="ru-RU" b="1" u="sng" dirty="0" smtClean="0"/>
          </a:p>
          <a:p>
            <a:r>
              <a:rPr lang="ru-RU" dirty="0"/>
              <a:t>утверждение и последовательную реализацию в детском общественном объединении демократических процедур для возможности получения социально значимого </a:t>
            </a:r>
            <a:r>
              <a:rPr lang="ru-RU" dirty="0" smtClean="0"/>
              <a:t>опыта; </a:t>
            </a:r>
          </a:p>
          <a:p>
            <a:r>
              <a:rPr lang="ru-RU" dirty="0"/>
              <a:t>организацию общественно полезных дел и </a:t>
            </a:r>
            <a:r>
              <a:rPr lang="ru-RU" dirty="0" smtClean="0"/>
              <a:t>мероприятий;</a:t>
            </a:r>
          </a:p>
          <a:p>
            <a:r>
              <a:rPr lang="ru-RU" dirty="0"/>
              <a:t>клубные встречи – формальные и неформальные встречи членов детского общественного объединения для обсуждения вопросов управления объединением, планирования дел и </a:t>
            </a:r>
            <a:r>
              <a:rPr lang="ru-RU" dirty="0" smtClean="0"/>
              <a:t>мероприятий;</a:t>
            </a:r>
          </a:p>
          <a:p>
            <a:r>
              <a:rPr lang="ru-RU" dirty="0"/>
              <a:t>сборы детского объединения, на которых у обучающихся формируется чувство общности с другими его членами, чувство причастности к тому, что происходит в </a:t>
            </a:r>
            <a:r>
              <a:rPr lang="ru-RU" dirty="0" smtClean="0"/>
              <a:t>объединении;</a:t>
            </a:r>
          </a:p>
          <a:p>
            <a:r>
              <a:rPr lang="ru-RU" dirty="0"/>
              <a:t>участие членов детского общественного объединения в акциях различной </a:t>
            </a:r>
            <a:r>
              <a:rPr lang="ru-RU" dirty="0" smtClean="0"/>
              <a:t>направленности;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923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/>
              <a:t>Модуль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«</a:t>
            </a:r>
            <a:r>
              <a:rPr lang="ru-RU" sz="4000" dirty="0"/>
              <a:t>Экскурсии, экспедиции, походы»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782" y="1753985"/>
            <a:ext cx="11388436" cy="4908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u="sng" dirty="0"/>
              <a:t>Воспитательные возможности экскурсий, экспедиций реализуются в рамках следующих форм и видов деятельности: </a:t>
            </a:r>
            <a:endParaRPr lang="ru-RU" sz="2800" b="1" u="sng" dirty="0" smtClean="0"/>
          </a:p>
          <a:p>
            <a:r>
              <a:rPr lang="ru-RU" sz="2800" dirty="0"/>
              <a:t>регулярные пешие прогулки, </a:t>
            </a:r>
            <a:r>
              <a:rPr lang="ru-RU" sz="2800" dirty="0" smtClean="0"/>
              <a:t>экскурсии </a:t>
            </a:r>
            <a:r>
              <a:rPr lang="ru-RU" sz="2800" dirty="0"/>
              <a:t>или походы выходного </a:t>
            </a:r>
            <a:r>
              <a:rPr lang="ru-RU" sz="2800" dirty="0" smtClean="0"/>
              <a:t>дня; </a:t>
            </a:r>
          </a:p>
          <a:p>
            <a:r>
              <a:rPr lang="ru-RU" sz="2800" dirty="0" smtClean="0"/>
              <a:t>литературные</a:t>
            </a:r>
            <a:r>
              <a:rPr lang="ru-RU" sz="2800" dirty="0"/>
              <a:t>, исторические, биологические </a:t>
            </a:r>
            <a:r>
              <a:rPr lang="ru-RU" sz="2800" dirty="0" smtClean="0"/>
              <a:t>экспедиции;</a:t>
            </a:r>
          </a:p>
          <a:p>
            <a:r>
              <a:rPr lang="ru-RU" sz="2800" dirty="0" smtClean="0"/>
              <a:t>поисковые </a:t>
            </a:r>
            <a:r>
              <a:rPr lang="ru-RU" sz="2800" dirty="0"/>
              <a:t>экспедиции – вахты </a:t>
            </a:r>
            <a:r>
              <a:rPr lang="ru-RU" sz="2800" dirty="0" smtClean="0"/>
              <a:t>памяти;</a:t>
            </a:r>
          </a:p>
          <a:p>
            <a:r>
              <a:rPr lang="ru-RU" sz="2800" dirty="0" smtClean="0"/>
              <a:t>многодневные походы.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5238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462" y="255134"/>
            <a:ext cx="10964486" cy="1036850"/>
          </a:xfrm>
        </p:spPr>
        <p:txBody>
          <a:bodyPr/>
          <a:lstStyle/>
          <a:p>
            <a:pPr algn="ctr"/>
            <a:r>
              <a:rPr lang="ru-RU" dirty="0"/>
              <a:t>ДЛЯ ЧЕГО НУЖНА ПРИМЕРНАЯ ПРОГРАММА?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23" y="1645920"/>
            <a:ext cx="11446625" cy="4987636"/>
          </a:xfrm>
        </p:spPr>
        <p:txBody>
          <a:bodyPr>
            <a:normAutofit/>
          </a:bodyPr>
          <a:lstStyle/>
          <a:p>
            <a:r>
              <a:rPr lang="ru-RU" sz="2500" dirty="0"/>
              <a:t>Примерная программа </a:t>
            </a:r>
            <a:r>
              <a:rPr lang="ru-RU" sz="2500" b="1" i="1" u="sng" dirty="0"/>
              <a:t>призвана помочь образовательным организациям</a:t>
            </a:r>
            <a:r>
              <a:rPr lang="ru-RU" sz="2500" dirty="0"/>
              <a:t>, реализующим образовательные программы начального общего, основного общего, среднего общего и среднего профессионального образования, </a:t>
            </a:r>
            <a:r>
              <a:rPr lang="ru-RU" sz="2500" b="1" i="1" u="sng" dirty="0"/>
              <a:t>создать и реализовать собственные работающие программы воспитания</a:t>
            </a:r>
            <a:r>
              <a:rPr lang="ru-RU" sz="2500" dirty="0"/>
              <a:t>. </a:t>
            </a:r>
            <a:endParaRPr lang="ru-RU" sz="2500" dirty="0" smtClean="0"/>
          </a:p>
          <a:p>
            <a:r>
              <a:rPr lang="ru-RU" sz="2500" dirty="0" smtClean="0"/>
              <a:t>В </a:t>
            </a:r>
            <a:r>
              <a:rPr lang="ru-RU" sz="2500" dirty="0"/>
              <a:t>центре примерной программы воспитания в соответствии с федеральными государственными образовательными стандартами </a:t>
            </a:r>
            <a:r>
              <a:rPr lang="ru-RU" sz="2500" dirty="0" smtClean="0"/>
              <a:t>находится:</a:t>
            </a:r>
          </a:p>
          <a:p>
            <a:pPr marL="457200" indent="-457200">
              <a:buAutoNum type="arabicPeriod"/>
            </a:pPr>
            <a:r>
              <a:rPr lang="ru-RU" sz="2500" b="1" dirty="0" smtClean="0"/>
              <a:t>личностное </a:t>
            </a:r>
            <a:r>
              <a:rPr lang="ru-RU" sz="2500" b="1" dirty="0"/>
              <a:t>развитие </a:t>
            </a:r>
            <a:r>
              <a:rPr lang="ru-RU" sz="2500" b="1" dirty="0" smtClean="0"/>
              <a:t>обучающихся</a:t>
            </a:r>
          </a:p>
          <a:p>
            <a:pPr marL="457200" indent="-457200">
              <a:buAutoNum type="arabicPeriod"/>
            </a:pPr>
            <a:r>
              <a:rPr lang="ru-RU" sz="2500" b="1" dirty="0" smtClean="0"/>
              <a:t>формирование </a:t>
            </a:r>
            <a:r>
              <a:rPr lang="ru-RU" sz="2500" b="1" dirty="0"/>
              <a:t>у них системных знаний о различных аспектах развития России и мира</a:t>
            </a:r>
          </a:p>
        </p:txBody>
      </p:sp>
    </p:spTree>
    <p:extLst>
      <p:ext uri="{BB962C8B-B14F-4D97-AF65-F5344CB8AC3E}">
        <p14:creationId xmlns:p14="http://schemas.microsoft.com/office/powerpoint/2010/main" val="412829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945" y="255134"/>
            <a:ext cx="11745884" cy="103685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Модуль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«</a:t>
            </a:r>
            <a:r>
              <a:rPr lang="ru-RU" sz="4000" b="1" dirty="0"/>
              <a:t>Ключевые общешкольные дела»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75" y="1552575"/>
            <a:ext cx="11970154" cy="517207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/>
              <a:t>Для реализации воспитательного потенциала ключевых общешкольных дел используются следующие формы работы: </a:t>
            </a:r>
            <a:endParaRPr lang="ru-RU" b="1" dirty="0" smtClean="0"/>
          </a:p>
          <a:p>
            <a:pPr>
              <a:spcBef>
                <a:spcPts val="0"/>
              </a:spcBef>
            </a:pPr>
            <a:r>
              <a:rPr lang="ru-RU" b="1" i="1" u="sng" dirty="0"/>
              <a:t>вне школы</a:t>
            </a:r>
            <a:r>
              <a:rPr lang="ru-RU" b="1" i="1" u="sng" dirty="0" smtClean="0"/>
              <a:t>: </a:t>
            </a:r>
            <a:r>
              <a:rPr lang="ru-RU" dirty="0" smtClean="0"/>
              <a:t>социально </a:t>
            </a:r>
            <a:r>
              <a:rPr lang="ru-RU" dirty="0"/>
              <a:t>значимые проекты и </a:t>
            </a:r>
            <a:r>
              <a:rPr lang="ru-RU" dirty="0" smtClean="0"/>
              <a:t>инициативы;  </a:t>
            </a:r>
            <a:r>
              <a:rPr lang="ru-RU" dirty="0"/>
              <a:t>организация открытых дискуссионных площадок с участием других </a:t>
            </a:r>
            <a:r>
              <a:rPr lang="ru-RU" dirty="0" smtClean="0"/>
              <a:t>организаций;</a:t>
            </a:r>
          </a:p>
          <a:p>
            <a:pPr>
              <a:spcBef>
                <a:spcPts val="0"/>
              </a:spcBef>
            </a:pPr>
            <a:r>
              <a:rPr lang="ru-RU" b="1" i="1" u="sng" dirty="0"/>
              <a:t>на уровне школы </a:t>
            </a:r>
            <a:r>
              <a:rPr lang="ru-RU" b="1" i="1" u="sng" dirty="0" smtClean="0"/>
              <a:t>: </a:t>
            </a:r>
            <a:r>
              <a:rPr lang="ru-RU" dirty="0" smtClean="0"/>
              <a:t>общешкольные праздники; ежегодно </a:t>
            </a:r>
            <a:r>
              <a:rPr lang="ru-RU" dirty="0"/>
              <a:t>проводимые творческие </a:t>
            </a:r>
            <a:r>
              <a:rPr lang="ru-RU" dirty="0" smtClean="0"/>
              <a:t>церемонии </a:t>
            </a:r>
            <a:r>
              <a:rPr lang="ru-RU" dirty="0"/>
              <a:t>награждения обучающихся и педагогических работников за активное участие в жизни </a:t>
            </a:r>
            <a:r>
              <a:rPr lang="ru-RU" dirty="0" smtClean="0"/>
              <a:t>школы;  </a:t>
            </a:r>
            <a:r>
              <a:rPr lang="ru-RU" dirty="0"/>
              <a:t>ежегодные мероприятия, в том числе выездные, включающие в себя комплекс коллективных творческих </a:t>
            </a:r>
            <a:r>
              <a:rPr lang="ru-RU" dirty="0" smtClean="0"/>
              <a:t>дел; </a:t>
            </a:r>
          </a:p>
          <a:p>
            <a:pPr>
              <a:spcBef>
                <a:spcPts val="0"/>
              </a:spcBef>
            </a:pPr>
            <a:r>
              <a:rPr lang="ru-RU" b="1" i="1" u="sng" dirty="0"/>
              <a:t>на уровне </a:t>
            </a:r>
            <a:r>
              <a:rPr lang="ru-RU" b="1" i="1" u="sng" dirty="0" smtClean="0"/>
              <a:t>классов: </a:t>
            </a:r>
            <a:r>
              <a:rPr lang="ru-RU" dirty="0"/>
              <a:t>выбор и делегирование представителей классов в общешкольные </a:t>
            </a:r>
            <a:r>
              <a:rPr lang="ru-RU" dirty="0" smtClean="0"/>
              <a:t>советы; участие </a:t>
            </a:r>
            <a:r>
              <a:rPr lang="ru-RU" dirty="0"/>
              <a:t>школьных классов в реализации общешкольных ключевых </a:t>
            </a:r>
            <a:r>
              <a:rPr lang="ru-RU" dirty="0" smtClean="0"/>
              <a:t>дел; </a:t>
            </a:r>
          </a:p>
          <a:p>
            <a:pPr>
              <a:spcBef>
                <a:spcPts val="0"/>
              </a:spcBef>
            </a:pPr>
            <a:r>
              <a:rPr lang="ru-RU" b="1" i="1" u="sng" dirty="0"/>
              <a:t>на уровне </a:t>
            </a:r>
            <a:r>
              <a:rPr lang="ru-RU" b="1" i="1" u="sng" dirty="0" smtClean="0"/>
              <a:t>обучающихся: </a:t>
            </a:r>
            <a:r>
              <a:rPr lang="ru-RU" dirty="0" smtClean="0"/>
              <a:t>вовлечение </a:t>
            </a:r>
            <a:r>
              <a:rPr lang="ru-RU" dirty="0"/>
              <a:t>по возможности каждого обучающегося в ключевые дела </a:t>
            </a:r>
            <a:r>
              <a:rPr lang="ru-RU" dirty="0" smtClean="0"/>
              <a:t>школы; индивидуальная </a:t>
            </a:r>
            <a:r>
              <a:rPr lang="ru-RU" dirty="0"/>
              <a:t>помощь обучающемуся в освоении навыков </a:t>
            </a:r>
            <a:r>
              <a:rPr lang="ru-RU" dirty="0" smtClean="0"/>
              <a:t>подготовки.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24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011" y="255134"/>
            <a:ext cx="11504813" cy="1036850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Модуль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«</a:t>
            </a:r>
            <a:r>
              <a:rPr lang="ru-RU" sz="4000" dirty="0"/>
              <a:t>Организация предметно-эстетической среды»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818" y="1670857"/>
            <a:ext cx="11454938" cy="51289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/>
              <a:t>Воспитывающее влияние осуществляется через различные формы </a:t>
            </a:r>
            <a:r>
              <a:rPr lang="ru-RU" sz="2800" b="1" dirty="0" smtClean="0"/>
              <a:t>работ:</a:t>
            </a:r>
          </a:p>
          <a:p>
            <a:r>
              <a:rPr lang="ru-RU" dirty="0"/>
              <a:t>оформление интерьера и их периодическая </a:t>
            </a:r>
            <a:r>
              <a:rPr lang="ru-RU" dirty="0" smtClean="0"/>
              <a:t>переориентация;</a:t>
            </a:r>
          </a:p>
          <a:p>
            <a:r>
              <a:rPr lang="ru-RU" dirty="0" smtClean="0"/>
              <a:t> </a:t>
            </a:r>
            <a:r>
              <a:rPr lang="ru-RU" dirty="0"/>
              <a:t>размещение на стенах школы регулярно сменяемых экспозиций: творческих работ обучающихся, фотоотчетов организация и проведение конкурсов творческих проектов по благоустройству и озеленению </a:t>
            </a:r>
            <a:r>
              <a:rPr lang="ru-RU" dirty="0" smtClean="0"/>
              <a:t>территории;</a:t>
            </a:r>
          </a:p>
          <a:p>
            <a:r>
              <a:rPr lang="ru-RU" dirty="0" smtClean="0"/>
              <a:t> </a:t>
            </a:r>
            <a:r>
              <a:rPr lang="ru-RU" dirty="0"/>
              <a:t>оформление пространства проведения конкретных </a:t>
            </a:r>
            <a:r>
              <a:rPr lang="ru-RU" dirty="0" smtClean="0"/>
              <a:t>мероприятий; </a:t>
            </a:r>
          </a:p>
          <a:p>
            <a:r>
              <a:rPr lang="ru-RU" dirty="0" smtClean="0"/>
              <a:t>разработка</a:t>
            </a:r>
            <a:r>
              <a:rPr lang="ru-RU" dirty="0"/>
              <a:t>, создание и популяризация совместно с обучающимися символики образовательной организации для торжественных </a:t>
            </a:r>
            <a:r>
              <a:rPr lang="ru-RU" dirty="0" smtClean="0"/>
              <a:t>мероприятий;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409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/>
              <a:t>Модуль 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«</a:t>
            </a:r>
            <a:r>
              <a:rPr lang="ru-RU" sz="4400" b="1" dirty="0"/>
              <a:t>Школьные медиа»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975" y="1828799"/>
            <a:ext cx="11620500" cy="4810125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         Воспитательный </a:t>
            </a:r>
            <a:r>
              <a:rPr lang="ru-RU" b="1" dirty="0">
                <a:solidFill>
                  <a:srgbClr val="0070C0"/>
                </a:solidFill>
              </a:rPr>
              <a:t>потенциал школьных медиа реализуется в рамках следующих видов и форм деятельности: 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dirty="0"/>
              <a:t>редакционный совет обучающихся и консультирующих их педагогических работников, целью которого является освещение через школьные </a:t>
            </a:r>
            <a:r>
              <a:rPr lang="ru-RU" dirty="0" smtClean="0"/>
              <a:t>медиа;</a:t>
            </a:r>
          </a:p>
          <a:p>
            <a:r>
              <a:rPr lang="ru-RU" dirty="0" smtClean="0"/>
              <a:t> </a:t>
            </a:r>
            <a:r>
              <a:rPr lang="ru-RU" dirty="0"/>
              <a:t>школьный </a:t>
            </a:r>
            <a:r>
              <a:rPr lang="ru-RU" dirty="0" smtClean="0"/>
              <a:t>Медиа-центр </a:t>
            </a:r>
            <a:r>
              <a:rPr lang="ru-RU" dirty="0"/>
              <a:t>– группа обучающихся, осуществляющая информационно-техническую поддержку школьных </a:t>
            </a:r>
            <a:r>
              <a:rPr lang="ru-RU" dirty="0" smtClean="0"/>
              <a:t>мероприятий;</a:t>
            </a:r>
          </a:p>
          <a:p>
            <a:r>
              <a:rPr lang="ru-RU" dirty="0" smtClean="0"/>
              <a:t>школьная </a:t>
            </a:r>
            <a:r>
              <a:rPr lang="ru-RU" dirty="0"/>
              <a:t>интернет-группа, поддерживающая официальный сайт школы и соответствующие группы в социальных </a:t>
            </a:r>
            <a:r>
              <a:rPr lang="ru-RU" dirty="0" smtClean="0"/>
              <a:t>сетях;</a:t>
            </a:r>
          </a:p>
          <a:p>
            <a:r>
              <a:rPr lang="ru-RU" dirty="0" smtClean="0"/>
              <a:t> </a:t>
            </a:r>
            <a:r>
              <a:rPr lang="ru-RU" dirty="0"/>
              <a:t>участие обучающихся в городских или всероссийских конкурсных мероприятиях школьных </a:t>
            </a:r>
            <a:r>
              <a:rPr lang="ru-RU" dirty="0" smtClean="0"/>
              <a:t>медиа;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254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6" y="66502"/>
            <a:ext cx="11780692" cy="12254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РАЗДЕЛ 3.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ОСНОВНЫЕ НАПРАВЛЕНИЯ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САМОАНАЛИЗА </a:t>
            </a:r>
            <a:r>
              <a:rPr lang="ru-RU" dirty="0"/>
              <a:t>ВОСПИТАТЕЛЬНОЙ РАБОТЫ»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776" y="1346662"/>
            <a:ext cx="11896724" cy="429832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         В </a:t>
            </a:r>
            <a:r>
              <a:rPr lang="ru-RU" sz="3600" b="1" dirty="0">
                <a:solidFill>
                  <a:srgbClr val="FF0000"/>
                </a:solidFill>
              </a:rPr>
              <a:t>данном разделе необходимо показать по каким направлениям, на основе каких критериев и каким способом будет осуществляться самоанализ организуемой воспитательной работы образовательной организации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                                                            </a:t>
            </a:r>
            <a:r>
              <a:rPr lang="ru-RU" sz="3600" b="1" u="sng" dirty="0" smtClean="0">
                <a:solidFill>
                  <a:srgbClr val="FF0000"/>
                </a:solidFill>
              </a:rPr>
              <a:t>Предлагаются </a:t>
            </a:r>
            <a:r>
              <a:rPr lang="ru-RU" sz="3600" b="1" u="sng" dirty="0">
                <a:solidFill>
                  <a:srgbClr val="FF0000"/>
                </a:solidFill>
              </a:rPr>
              <a:t>два основных направления самоанализа</a:t>
            </a:r>
            <a:r>
              <a:rPr lang="ru-RU" sz="3600" b="1" dirty="0">
                <a:solidFill>
                  <a:srgbClr val="FF0000"/>
                </a:solidFill>
              </a:rPr>
              <a:t>.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3300" b="1" i="1" u="sng" dirty="0" smtClean="0"/>
              <a:t>Направления самоанализа:</a:t>
            </a:r>
          </a:p>
          <a:p>
            <a:pPr marL="0" indent="0">
              <a:spcBef>
                <a:spcPts val="0"/>
              </a:spcBef>
              <a:buNone/>
            </a:pPr>
            <a:endParaRPr lang="ru-RU" sz="3300" b="1" i="1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3300" dirty="0" smtClean="0"/>
              <a:t>1.Результаты </a:t>
            </a:r>
            <a:r>
              <a:rPr lang="ru-RU" sz="3300" dirty="0"/>
              <a:t>воспитания, социализации и саморазвития обучающихся </a:t>
            </a:r>
            <a:endParaRPr lang="ru-RU" sz="33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3300" dirty="0" smtClean="0"/>
              <a:t>2. Состояние </a:t>
            </a:r>
            <a:r>
              <a:rPr lang="ru-RU" sz="3300" dirty="0"/>
              <a:t>организуемой в образовательной организации совместной деятельности обучающихся и взрослых </a:t>
            </a:r>
            <a:r>
              <a:rPr lang="ru-RU" sz="33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33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3300" b="1" i="1" u="sng" dirty="0" smtClean="0"/>
              <a:t>Критерии: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ru-RU" sz="3300" dirty="0" smtClean="0"/>
              <a:t>Динамика </a:t>
            </a:r>
            <a:r>
              <a:rPr lang="ru-RU" sz="3300" dirty="0"/>
              <a:t>личностного развития обучающихся каждого класса </a:t>
            </a:r>
            <a:endParaRPr lang="ru-RU" sz="33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ru-RU" sz="3300" dirty="0"/>
              <a:t>Наличие в образовательной организации интересной, событийно насыщенной и личностно развивающей совместной деятельности обучающихся и </a:t>
            </a:r>
            <a:r>
              <a:rPr lang="ru-RU" sz="3300" dirty="0" smtClean="0"/>
              <a:t>взрослых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endParaRPr lang="ru-RU" sz="33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3300" b="1" i="1" u="sng" dirty="0" smtClean="0"/>
              <a:t>Способы: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ru-RU" sz="3300" dirty="0" smtClean="0"/>
              <a:t>Педагогическое </a:t>
            </a:r>
            <a:r>
              <a:rPr lang="ru-RU" sz="3300" dirty="0"/>
              <a:t>наблюдение </a:t>
            </a:r>
            <a:endParaRPr lang="ru-RU" sz="33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ru-RU" sz="3300" dirty="0" smtClean="0"/>
              <a:t>Беседы </a:t>
            </a:r>
            <a:r>
              <a:rPr lang="ru-RU" sz="3300" dirty="0"/>
              <a:t>с обучающимися и родителями, педагогическими работниками, лидерами ученического самоуправления, при необходимости – мониторинг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4326" y="5749765"/>
            <a:ext cx="116871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!!! - Самоанализ </a:t>
            </a:r>
            <a:r>
              <a:rPr lang="ru-RU" sz="1600" b="1" i="1" dirty="0">
                <a:solidFill>
                  <a:srgbClr val="C00000"/>
                </a:solidFill>
              </a:rPr>
              <a:t>проводится образовательной организацией самостоятельно или с привлечением внешних экспертов (на усмотрение школы) один раз в год. </a:t>
            </a:r>
            <a:endParaRPr lang="ru-RU" sz="16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Результаты </a:t>
            </a:r>
            <a:r>
              <a:rPr lang="ru-RU" sz="1600" b="1" i="1" dirty="0">
                <a:solidFill>
                  <a:srgbClr val="C00000"/>
                </a:solidFill>
              </a:rPr>
              <a:t>самоанализа воспитательной работы в программу не </a:t>
            </a:r>
            <a:r>
              <a:rPr lang="ru-RU" sz="1600" b="1" i="1" dirty="0" smtClean="0">
                <a:solidFill>
                  <a:srgbClr val="C00000"/>
                </a:solidFill>
              </a:rPr>
              <a:t>вносятся!!!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58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299" y="255134"/>
            <a:ext cx="11175769" cy="1036850"/>
          </a:xfrm>
        </p:spPr>
        <p:txBody>
          <a:bodyPr rtlCol="0"/>
          <a:lstStyle/>
          <a:p>
            <a:pPr algn="ctr"/>
            <a:r>
              <a:rPr lang="ru-RU" dirty="0" smtClean="0"/>
              <a:t>РАЗДЕЛ </a:t>
            </a:r>
            <a:r>
              <a:rPr lang="ru-RU" dirty="0"/>
              <a:t>4.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РАЗРАБОТКА КАЛЕНДАРНОГО </a:t>
            </a:r>
            <a:r>
              <a:rPr lang="ru-RU" dirty="0" smtClean="0"/>
              <a:t>ПЛАНА»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70813662"/>
              </p:ext>
            </p:extLst>
          </p:nvPr>
        </p:nvGraphicFramePr>
        <p:xfrm>
          <a:off x="495300" y="1685924"/>
          <a:ext cx="5543550" cy="4569289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2160039">
                  <a:extLst>
                    <a:ext uri="{9D8B030D-6E8A-4147-A177-3AD203B41FA5}">
                      <a16:colId xmlns:a16="http://schemas.microsoft.com/office/drawing/2014/main" xmlns="" val="1375356638"/>
                    </a:ext>
                  </a:extLst>
                </a:gridCol>
                <a:gridCol w="741424">
                  <a:extLst>
                    <a:ext uri="{9D8B030D-6E8A-4147-A177-3AD203B41FA5}">
                      <a16:colId xmlns:a16="http://schemas.microsoft.com/office/drawing/2014/main" xmlns="" val="3897381678"/>
                    </a:ext>
                  </a:extLst>
                </a:gridCol>
                <a:gridCol w="1408828">
                  <a:extLst>
                    <a:ext uri="{9D8B030D-6E8A-4147-A177-3AD203B41FA5}">
                      <a16:colId xmlns:a16="http://schemas.microsoft.com/office/drawing/2014/main" xmlns="" val="2909632972"/>
                    </a:ext>
                  </a:extLst>
                </a:gridCol>
                <a:gridCol w="1233259">
                  <a:extLst>
                    <a:ext uri="{9D8B030D-6E8A-4147-A177-3AD203B41FA5}">
                      <a16:colId xmlns:a16="http://schemas.microsoft.com/office/drawing/2014/main" xmlns="" val="2302566672"/>
                    </a:ext>
                  </a:extLst>
                </a:gridCol>
              </a:tblGrid>
              <a:tr h="973712">
                <a:tc gridSpan="4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cap="all" dirty="0">
                          <a:effectLst/>
                        </a:rPr>
                        <a:t>План воспитательной работы </a:t>
                      </a:r>
                      <a:r>
                        <a:rPr lang="ru-RU" sz="1200" cap="all" dirty="0" smtClean="0">
                          <a:effectLst/>
                        </a:rPr>
                        <a:t>ОУ </a:t>
                      </a:r>
                      <a:endParaRPr lang="ru-RU" sz="1200" dirty="0">
                        <a:effectLst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cap="all" dirty="0">
                          <a:effectLst/>
                        </a:rPr>
                        <a:t>на ________ учебный год</a:t>
                      </a:r>
                      <a:endParaRPr lang="ru-RU" sz="1200" dirty="0">
                        <a:effectLst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49556751"/>
                  </a:ext>
                </a:extLst>
              </a:tr>
              <a:tr h="728809">
                <a:tc gridSpan="4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Ключевые общешкольные дела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89170485"/>
                  </a:ext>
                </a:extLst>
              </a:tr>
              <a:tr h="973712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Дела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Классы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Ориентировочное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время 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проведения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Ответственные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85419221"/>
                  </a:ext>
                </a:extLst>
              </a:tr>
              <a:tr h="242936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03045059"/>
                  </a:ext>
                </a:extLst>
              </a:tr>
              <a:tr h="242936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562753"/>
                  </a:ext>
                </a:extLst>
              </a:tr>
              <a:tr h="242936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06694138"/>
                  </a:ext>
                </a:extLst>
              </a:tr>
              <a:tr h="728809">
                <a:tc gridSpan="4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№Е"/>
                        <a:cs typeface="Times New Roman" panose="02020603050405020304" pitchFamily="18" charset="0"/>
                      </a:endParaRPr>
                    </a:p>
                  </a:txBody>
                  <a:tcPr marL="54173" marR="5417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0070945"/>
                  </a:ext>
                </a:extLst>
              </a:tr>
            </a:tbl>
          </a:graphicData>
        </a:graphic>
      </p:graphicFrame>
      <p:sp>
        <p:nvSpPr>
          <p:cNvPr id="14" name="Объект 13"/>
          <p:cNvSpPr>
            <a:spLocks noGrp="1"/>
          </p:cNvSpPr>
          <p:nvPr>
            <p:ph sz="quarter" idx="4"/>
          </p:nvPr>
        </p:nvSpPr>
        <p:spPr>
          <a:xfrm>
            <a:off x="6324600" y="1952625"/>
            <a:ext cx="5612476" cy="4219575"/>
          </a:xfrm>
        </p:spPr>
        <p:txBody>
          <a:bodyPr rtlCol="0">
            <a:normAutofit lnSpcReduction="10000"/>
          </a:bodyPr>
          <a:lstStyle/>
          <a:p>
            <a:r>
              <a:rPr lang="ru-RU" dirty="0"/>
              <a:t> Календарный план составляется для каждой возрастной </a:t>
            </a:r>
            <a:r>
              <a:rPr lang="ru-RU" dirty="0" smtClean="0"/>
              <a:t>категории; </a:t>
            </a:r>
          </a:p>
          <a:p>
            <a:r>
              <a:rPr lang="ru-RU" dirty="0" smtClean="0"/>
              <a:t> </a:t>
            </a:r>
            <a:r>
              <a:rPr lang="ru-RU" dirty="0"/>
              <a:t>Календарный план воспитательной работы составляется на каждый учебный </a:t>
            </a:r>
            <a:r>
              <a:rPr lang="ru-RU" dirty="0" smtClean="0"/>
              <a:t>год; </a:t>
            </a:r>
          </a:p>
          <a:p>
            <a:r>
              <a:rPr lang="ru-RU" dirty="0" smtClean="0"/>
              <a:t> </a:t>
            </a:r>
            <a:r>
              <a:rPr lang="ru-RU" dirty="0"/>
              <a:t>Календарный план может корректироваться в течение </a:t>
            </a:r>
            <a:r>
              <a:rPr lang="ru-RU" dirty="0" smtClean="0"/>
              <a:t>года; </a:t>
            </a:r>
          </a:p>
          <a:p>
            <a:r>
              <a:rPr lang="ru-RU" dirty="0" smtClean="0"/>
              <a:t> </a:t>
            </a:r>
            <a:r>
              <a:rPr lang="ru-RU" dirty="0"/>
              <a:t>План воспитательной работы может интегрироваться с планом внеурочной деятельности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249381" y="6388808"/>
            <a:ext cx="107424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!!! -Представлен </a:t>
            </a:r>
            <a:r>
              <a:rPr lang="ru-RU" dirty="0">
                <a:solidFill>
                  <a:srgbClr val="C00000"/>
                </a:solidFill>
              </a:rPr>
              <a:t>возможный вариант оформления ежегодного календарного </a:t>
            </a:r>
            <a:r>
              <a:rPr lang="ru-RU" dirty="0" smtClean="0">
                <a:solidFill>
                  <a:srgbClr val="C00000"/>
                </a:solidFill>
              </a:rPr>
              <a:t>плана!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1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55134"/>
            <a:ext cx="11064240" cy="1036850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ПРОГРАММА ВОСПИТАНИЯ – ЧАСТЬ ОСНОВНОЙ ОБРАЗОВАТЕЛЬНОЙ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24" y="1629295"/>
            <a:ext cx="11479876" cy="510401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            На </a:t>
            </a:r>
            <a:r>
              <a:rPr lang="ru-RU" dirty="0"/>
              <a:t>основе примерной программы воспитания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каждая </a:t>
            </a:r>
            <a:r>
              <a:rPr lang="ru-RU" dirty="0"/>
              <a:t>образовательная организация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разрабатывает </a:t>
            </a:r>
            <a:r>
              <a:rPr lang="ru-RU" b="1" u="sng" dirty="0"/>
              <a:t>свою рабочую программу </a:t>
            </a:r>
            <a:r>
              <a:rPr lang="ru-RU" b="1" u="sng" dirty="0" smtClean="0"/>
              <a:t>воспитания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соответствии с ФГОС НОО, ООО, СОО основная образовательная программа должна содержать три раздела: </a:t>
            </a:r>
            <a:r>
              <a:rPr lang="ru-RU" b="1" i="1" u="sng" dirty="0"/>
              <a:t>целевой, содержательный, организационный</a:t>
            </a:r>
            <a:r>
              <a:rPr lang="ru-RU" dirty="0"/>
              <a:t>.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-    </a:t>
            </a:r>
            <a:r>
              <a:rPr lang="ru-RU" b="1" dirty="0" smtClean="0"/>
              <a:t>Целевой </a:t>
            </a:r>
            <a:r>
              <a:rPr lang="ru-RU" b="1" dirty="0"/>
              <a:t>раздел </a:t>
            </a:r>
            <a:r>
              <a:rPr lang="ru-RU" dirty="0"/>
              <a:t>включает в себя пояснительную записку и планируемые результаты освоения программы.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b="1" dirty="0" smtClean="0"/>
              <a:t>Содержательный </a:t>
            </a:r>
            <a:r>
              <a:rPr lang="ru-RU" b="1" dirty="0"/>
              <a:t>раздел </a:t>
            </a:r>
            <a:r>
              <a:rPr lang="ru-RU" dirty="0"/>
              <a:t>представляет общее содержание программы, обеспечивающее полноценное развитие личности детей.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b="1" dirty="0" smtClean="0"/>
              <a:t>Организационный </a:t>
            </a:r>
            <a:r>
              <a:rPr lang="ru-RU" b="1" dirty="0"/>
              <a:t>раздел </a:t>
            </a:r>
            <a:r>
              <a:rPr lang="ru-RU" dirty="0"/>
              <a:t>устанавливает общие рамки организации образовательного процесса, а также механизм реализации компонентов основной образовательной программы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Программа </a:t>
            </a:r>
            <a:r>
              <a:rPr lang="ru-RU" b="1" dirty="0"/>
              <a:t>воспитания </a:t>
            </a:r>
            <a:r>
              <a:rPr lang="ru-RU" dirty="0"/>
              <a:t>– </a:t>
            </a:r>
            <a:r>
              <a:rPr lang="ru-RU" b="1" i="1" u="sng" dirty="0"/>
              <a:t>это часть содержательного раздела основной образовательной программы общеобразовательной </a:t>
            </a:r>
            <a:r>
              <a:rPr lang="ru-RU" b="1" i="1" u="sng" dirty="0" smtClean="0"/>
              <a:t>организации.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!!!- Важно </a:t>
            </a:r>
            <a:r>
              <a:rPr lang="ru-RU" b="1" i="1" dirty="0">
                <a:solidFill>
                  <a:srgbClr val="C00000"/>
                </a:solidFill>
              </a:rPr>
              <a:t>помнить, что программа воспитания не является самостоятельным документом!</a:t>
            </a:r>
          </a:p>
        </p:txBody>
      </p:sp>
    </p:spTree>
    <p:extLst>
      <p:ext uri="{BB962C8B-B14F-4D97-AF65-F5344CB8AC3E}">
        <p14:creationId xmlns:p14="http://schemas.microsoft.com/office/powerpoint/2010/main" val="42119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651" y="255134"/>
            <a:ext cx="10764981" cy="103685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СТРУКТУРА ПРОГРАММЫ ВОСПИТАНИЯ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143" y="1828800"/>
            <a:ext cx="10939548" cy="4896196"/>
          </a:xfrm>
        </p:spPr>
        <p:txBody>
          <a:bodyPr>
            <a:normAutofit/>
          </a:bodyPr>
          <a:lstStyle/>
          <a:p>
            <a:r>
              <a:rPr lang="ru-RU" dirty="0"/>
              <a:t>Программа воспитания включает четыре раздела</a:t>
            </a:r>
            <a:r>
              <a:rPr lang="ru-RU" dirty="0" smtClean="0"/>
              <a:t>:</a:t>
            </a:r>
          </a:p>
          <a:p>
            <a:r>
              <a:rPr lang="ru-RU" dirty="0"/>
              <a:t>Раздел 1. «Особенности организуемого в школе воспитательного процесса» </a:t>
            </a:r>
            <a:endParaRPr lang="ru-RU" dirty="0" smtClean="0"/>
          </a:p>
          <a:p>
            <a:r>
              <a:rPr lang="ru-RU" dirty="0" smtClean="0"/>
              <a:t>Раздел </a:t>
            </a:r>
            <a:r>
              <a:rPr lang="ru-RU" dirty="0"/>
              <a:t>2. «Цель и задачи воспитания» </a:t>
            </a:r>
            <a:endParaRPr lang="ru-RU" dirty="0" smtClean="0"/>
          </a:p>
          <a:p>
            <a:r>
              <a:rPr lang="ru-RU" dirty="0" smtClean="0"/>
              <a:t>Раздел </a:t>
            </a:r>
            <a:r>
              <a:rPr lang="ru-RU" dirty="0"/>
              <a:t>3. «Виды, формы и содержание деятельности» </a:t>
            </a:r>
            <a:endParaRPr lang="ru-RU" dirty="0" smtClean="0"/>
          </a:p>
          <a:p>
            <a:r>
              <a:rPr lang="ru-RU" dirty="0" smtClean="0"/>
              <a:t>Раздел </a:t>
            </a:r>
            <a:r>
              <a:rPr lang="ru-RU" dirty="0"/>
              <a:t>4. «Основные направления самоанализа воспитательной работы</a:t>
            </a:r>
            <a:r>
              <a:rPr lang="ru-RU" dirty="0" smtClean="0"/>
              <a:t>»</a:t>
            </a:r>
          </a:p>
          <a:p>
            <a:pPr marL="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!!!- Программа </a:t>
            </a:r>
            <a:r>
              <a:rPr lang="ru-RU" b="1" u="sng" dirty="0">
                <a:solidFill>
                  <a:srgbClr val="C00000"/>
                </a:solidFill>
              </a:rPr>
              <a:t>воспитания содержит основную часть единую для </a:t>
            </a:r>
            <a:r>
              <a:rPr lang="ru-RU" b="1" u="sng" dirty="0" smtClean="0">
                <a:solidFill>
                  <a:srgbClr val="C00000"/>
                </a:solidFill>
              </a:rPr>
              <a:t>всех: </a:t>
            </a:r>
            <a:r>
              <a:rPr lang="ru-RU" b="1" i="1" u="sng" dirty="0">
                <a:solidFill>
                  <a:srgbClr val="C00000"/>
                </a:solidFill>
              </a:rPr>
              <a:t>(четыре раздела) </a:t>
            </a:r>
            <a:r>
              <a:rPr lang="ru-RU" b="1" u="sng" dirty="0">
                <a:solidFill>
                  <a:srgbClr val="C00000"/>
                </a:solidFill>
              </a:rPr>
              <a:t>и </a:t>
            </a:r>
            <a:r>
              <a:rPr lang="ru-RU" b="1" i="1" u="sng" dirty="0">
                <a:solidFill>
                  <a:srgbClr val="C00000"/>
                </a:solidFill>
              </a:rPr>
              <a:t>три модификации календарного плана </a:t>
            </a:r>
            <a:endParaRPr lang="ru-RU" b="1" i="1" u="sng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(</a:t>
            </a:r>
            <a:r>
              <a:rPr lang="ru-RU" b="1" u="sng" dirty="0">
                <a:solidFill>
                  <a:srgbClr val="C00000"/>
                </a:solidFill>
              </a:rPr>
              <a:t>для каждой возрастной категории) </a:t>
            </a:r>
            <a:r>
              <a:rPr lang="ru-RU" b="1" u="sng" dirty="0" smtClean="0">
                <a:solidFill>
                  <a:srgbClr val="C00000"/>
                </a:solidFill>
              </a:rPr>
              <a:t>!!!</a:t>
            </a:r>
            <a:endParaRPr lang="ru-RU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93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379" y="133004"/>
            <a:ext cx="12075622" cy="12884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РАЗДЕЛ 1.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ОСОБЕННОСТИ ОРГАНИЗУЕМОГО В ШКОЛЕ ВОСПИТАТЕЛЬНОГО ПРОЦЕССА»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19" y="1828799"/>
            <a:ext cx="11696007" cy="49211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Данный раздел должен отражать следующую информацию : </a:t>
            </a:r>
            <a:endParaRPr lang="ru-RU" dirty="0" smtClean="0"/>
          </a:p>
          <a:p>
            <a:r>
              <a:rPr lang="ru-RU" dirty="0" smtClean="0"/>
              <a:t>специфику </a:t>
            </a:r>
            <a:r>
              <a:rPr lang="ru-RU" dirty="0"/>
              <a:t>расположения </a:t>
            </a:r>
            <a:r>
              <a:rPr lang="ru-RU" dirty="0" smtClean="0"/>
              <a:t>ОУ </a:t>
            </a:r>
          </a:p>
          <a:p>
            <a:r>
              <a:rPr lang="ru-RU" dirty="0" smtClean="0"/>
              <a:t>особенности </a:t>
            </a:r>
            <a:r>
              <a:rPr lang="ru-RU" dirty="0"/>
              <a:t>социального окружения школы источники положительного или отрицательного влияния на обучающихся </a:t>
            </a:r>
            <a:endParaRPr lang="ru-RU" dirty="0" smtClean="0"/>
          </a:p>
          <a:p>
            <a:r>
              <a:rPr lang="ru-RU" dirty="0" smtClean="0"/>
              <a:t>значимых </a:t>
            </a:r>
            <a:r>
              <a:rPr lang="ru-RU" dirty="0"/>
              <a:t>партнеров </a:t>
            </a:r>
            <a:endParaRPr lang="ru-RU" dirty="0" smtClean="0"/>
          </a:p>
          <a:p>
            <a:r>
              <a:rPr lang="ru-RU" dirty="0" smtClean="0"/>
              <a:t>особенности </a:t>
            </a:r>
            <a:r>
              <a:rPr lang="ru-RU" dirty="0"/>
              <a:t>контингента обучающихся </a:t>
            </a:r>
            <a:endParaRPr lang="ru-RU" dirty="0" smtClean="0"/>
          </a:p>
          <a:p>
            <a:r>
              <a:rPr lang="ru-RU" dirty="0" smtClean="0"/>
              <a:t>важные </a:t>
            </a:r>
            <a:r>
              <a:rPr lang="ru-RU" dirty="0"/>
              <a:t>для </a:t>
            </a:r>
            <a:r>
              <a:rPr lang="ru-RU" dirty="0" smtClean="0"/>
              <a:t> ОУ принципы </a:t>
            </a:r>
            <a:r>
              <a:rPr lang="ru-RU" dirty="0"/>
              <a:t>и традиции </a:t>
            </a:r>
            <a:r>
              <a:rPr lang="ru-RU" dirty="0" smtClean="0"/>
              <a:t>воспитания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i="1" dirty="0" smtClean="0">
                <a:solidFill>
                  <a:srgbClr val="C00000"/>
                </a:solidFill>
              </a:rPr>
              <a:t>!!!-Согласно </a:t>
            </a:r>
            <a:r>
              <a:rPr lang="ru-RU" i="1" dirty="0">
                <a:solidFill>
                  <a:srgbClr val="C00000"/>
                </a:solidFill>
              </a:rPr>
              <a:t>методическим рекомендациям данный раздел не должен превышать </a:t>
            </a:r>
            <a:endParaRPr lang="ru-RU" i="1" dirty="0" smtClean="0">
              <a:solidFill>
                <a:srgbClr val="C0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i="1" u="sng" dirty="0" smtClean="0">
                <a:solidFill>
                  <a:srgbClr val="C00000"/>
                </a:solidFill>
              </a:rPr>
              <a:t>0,5 </a:t>
            </a:r>
            <a:r>
              <a:rPr lang="ru-RU" b="1" i="1" u="sng" dirty="0">
                <a:solidFill>
                  <a:srgbClr val="C00000"/>
                </a:solidFill>
              </a:rPr>
              <a:t>– 1 страницы текста </a:t>
            </a:r>
            <a:endParaRPr lang="ru-RU" b="1" i="1" u="sng" dirty="0" smtClean="0">
              <a:solidFill>
                <a:srgbClr val="C0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i="1" dirty="0" smtClean="0">
                <a:solidFill>
                  <a:srgbClr val="C00000"/>
                </a:solidFill>
              </a:rPr>
              <a:t>(</a:t>
            </a:r>
            <a:r>
              <a:rPr lang="ru-RU" i="1" dirty="0">
                <a:solidFill>
                  <a:srgbClr val="C00000"/>
                </a:solidFill>
              </a:rPr>
              <a:t>поскольку общие сведения о школе уже указаны </a:t>
            </a:r>
            <a:endParaRPr lang="ru-RU" i="1" dirty="0" smtClean="0">
              <a:solidFill>
                <a:srgbClr val="C0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i="1" dirty="0" smtClean="0">
                <a:solidFill>
                  <a:srgbClr val="C00000"/>
                </a:solidFill>
              </a:rPr>
              <a:t>в </a:t>
            </a:r>
            <a:r>
              <a:rPr lang="ru-RU" i="1" dirty="0">
                <a:solidFill>
                  <a:srgbClr val="C00000"/>
                </a:solidFill>
              </a:rPr>
              <a:t>Основной образовательной программе</a:t>
            </a:r>
            <a:r>
              <a:rPr lang="ru-RU" i="1" dirty="0" smtClean="0">
                <a:solidFill>
                  <a:srgbClr val="C00000"/>
                </a:solidFill>
              </a:rPr>
              <a:t>)!!!</a:t>
            </a:r>
            <a:endParaRPr lang="ru-RU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6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/>
              <a:t>РАЗДЕЛ 2.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«</a:t>
            </a:r>
            <a:r>
              <a:rPr lang="ru-RU" sz="3600" dirty="0"/>
              <a:t>ЦЕЛЬ И ЗАДАЧИ ВОСПИТАНИЯ»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189" y="1496290"/>
            <a:ext cx="1191213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 smtClean="0">
                <a:solidFill>
                  <a:srgbClr val="FF0000"/>
                </a:solidFill>
              </a:rPr>
              <a:t>Одна </a:t>
            </a:r>
            <a:r>
              <a:rPr lang="ru-RU" sz="2800" b="1" i="1" u="sng" dirty="0">
                <a:solidFill>
                  <a:srgbClr val="FF0000"/>
                </a:solidFill>
              </a:rPr>
              <a:t>страна – одна цель воспитания во всех школах страны. </a:t>
            </a:r>
            <a:endParaRPr lang="ru-RU" sz="2800" b="1" i="1" u="sng" dirty="0" smtClean="0">
              <a:solidFill>
                <a:srgbClr val="FF0000"/>
              </a:solidFill>
            </a:endParaRPr>
          </a:p>
          <a:p>
            <a:pPr algn="ctr"/>
            <a:endParaRPr lang="ru-RU" sz="2800" b="1" i="1" u="sng" dirty="0" smtClean="0">
              <a:solidFill>
                <a:srgbClr val="FF0000"/>
              </a:solidFill>
            </a:endParaRPr>
          </a:p>
          <a:p>
            <a:pPr algn="just"/>
            <a:r>
              <a:rPr lang="ru-RU" sz="2000" dirty="0" smtClean="0"/>
              <a:t>      Именно </a:t>
            </a:r>
            <a:r>
              <a:rPr lang="ru-RU" sz="2000" dirty="0"/>
              <a:t>такой принцип положен в основу раздела примерной программы «Цель и задачи воспитания». </a:t>
            </a:r>
            <a:endParaRPr lang="ru-RU" sz="2000" dirty="0" smtClean="0"/>
          </a:p>
          <a:p>
            <a:pPr algn="just"/>
            <a:r>
              <a:rPr lang="ru-RU" sz="2000" dirty="0" smtClean="0"/>
              <a:t>      В </a:t>
            </a:r>
            <a:r>
              <a:rPr lang="ru-RU" sz="2000" dirty="0"/>
              <a:t>данном разделе формулируется цель воспитания и задачи, которые предстоит решить образовательной организации для достижения цели. </a:t>
            </a:r>
            <a:endParaRPr lang="ru-RU" sz="2000" dirty="0" smtClean="0"/>
          </a:p>
          <a:p>
            <a:r>
              <a:rPr lang="ru-RU" dirty="0" smtClean="0"/>
              <a:t>      </a:t>
            </a:r>
            <a:r>
              <a:rPr lang="ru-RU" sz="2000" dirty="0" smtClean="0"/>
              <a:t>Общая </a:t>
            </a:r>
            <a:r>
              <a:rPr lang="ru-RU" sz="2000" dirty="0"/>
              <a:t>цель воспитания для всех образовательных организаций – это личностное развитие школьников, проявляющееся: </a:t>
            </a:r>
            <a:endParaRPr lang="ru-RU" sz="2000" dirty="0" smtClean="0"/>
          </a:p>
          <a:p>
            <a:r>
              <a:rPr lang="ru-RU" dirty="0" smtClean="0"/>
              <a:t> </a:t>
            </a:r>
            <a:r>
              <a:rPr lang="ru-RU" sz="2000" b="1" i="1" dirty="0">
                <a:solidFill>
                  <a:srgbClr val="00B0F0"/>
                </a:solidFill>
              </a:rPr>
              <a:t>в усвоении ими знаний основных норм, которые общество выработало на основе этих ценностей (т.е. в усвоении ими социально значимых знаний</a:t>
            </a:r>
            <a:r>
              <a:rPr lang="ru-RU" sz="2000" b="1" i="1" dirty="0" smtClean="0">
                <a:solidFill>
                  <a:srgbClr val="00B0F0"/>
                </a:solidFill>
              </a:rPr>
              <a:t>); </a:t>
            </a:r>
          </a:p>
          <a:p>
            <a:r>
              <a:rPr lang="ru-RU" sz="2000" b="1" i="1" dirty="0" smtClean="0"/>
              <a:t> </a:t>
            </a:r>
            <a:r>
              <a:rPr lang="ru-RU" sz="2000" b="1" i="1" dirty="0">
                <a:solidFill>
                  <a:srgbClr val="002060"/>
                </a:solidFill>
              </a:rPr>
              <a:t>в развитии их позитивных отношений к этим общественным ценностям (т.е. в развитии их социально значимых отношений</a:t>
            </a:r>
            <a:r>
              <a:rPr lang="ru-RU" sz="2000" b="1" i="1" dirty="0" smtClean="0">
                <a:solidFill>
                  <a:srgbClr val="002060"/>
                </a:solidFill>
              </a:rPr>
              <a:t>);</a:t>
            </a:r>
          </a:p>
          <a:p>
            <a:r>
              <a:rPr lang="ru-RU" sz="2000" b="1" i="1" dirty="0" smtClean="0"/>
              <a:t> </a:t>
            </a:r>
            <a:r>
              <a:rPr lang="ru-RU" sz="2000" b="1" i="1" dirty="0">
                <a:solidFill>
                  <a:srgbClr val="00B050"/>
                </a:solidFill>
              </a:rPr>
              <a:t>в приобретении соответствующего этим ценностям опыта поведения, опыта применения сформированных знаний и отношений на практике (т. е. в приобретении опыта осуществления социально значимых дел</a:t>
            </a:r>
            <a:r>
              <a:rPr lang="ru-RU" sz="2000" b="1" i="1" dirty="0" smtClean="0">
                <a:solidFill>
                  <a:srgbClr val="00B050"/>
                </a:solidFill>
              </a:rPr>
              <a:t>).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19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/>
              <a:t>РАЗДЕЛ 2.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«</a:t>
            </a:r>
            <a:r>
              <a:rPr lang="ru-RU" sz="3600" dirty="0"/>
              <a:t>ЦЕЛЬ И ЗАДАЧИ ВОСПИТАНИЯ»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007" y="1620982"/>
            <a:ext cx="11621193" cy="48961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Конкретизация </a:t>
            </a:r>
            <a:r>
              <a:rPr lang="ru-RU" sz="1800" dirty="0"/>
              <a:t>общей цели воспитания применительно к возрастным особенностям обучающихся позволяет выделить в ней следующие </a:t>
            </a:r>
            <a:r>
              <a:rPr lang="ru-RU" sz="1800" b="1" u="sng" dirty="0"/>
              <a:t>целевые приоритеты</a:t>
            </a:r>
            <a:r>
              <a:rPr lang="ru-RU" sz="1800" dirty="0"/>
              <a:t>: </a:t>
            </a:r>
            <a:endParaRPr lang="ru-RU" sz="1800" dirty="0" smtClean="0"/>
          </a:p>
          <a:p>
            <a:r>
              <a:rPr lang="ru-RU" sz="1800" b="1" i="1" u="sng" dirty="0" smtClean="0"/>
              <a:t>уровень </a:t>
            </a:r>
            <a:r>
              <a:rPr lang="ru-RU" sz="1800" b="1" i="1" u="sng" dirty="0"/>
              <a:t>начального общего образования </a:t>
            </a:r>
            <a:r>
              <a:rPr lang="ru-RU" sz="1800" dirty="0"/>
              <a:t>в воспитании обучающихся младшего школьного возраста таким целевым приоритетом является создание благоприятных условий для усвоения обучающимися социально значимых знаний – знаний основных норм и традиций того общества, в котором они живут </a:t>
            </a:r>
            <a:endParaRPr lang="ru-RU" sz="1800" dirty="0" smtClean="0"/>
          </a:p>
          <a:p>
            <a:r>
              <a:rPr lang="ru-RU" sz="1800" b="1" i="1" u="sng" dirty="0" smtClean="0"/>
              <a:t>уровень </a:t>
            </a:r>
            <a:r>
              <a:rPr lang="ru-RU" sz="1800" b="1" i="1" u="sng" dirty="0"/>
              <a:t>среднего общего образования </a:t>
            </a:r>
            <a:r>
              <a:rPr lang="ru-RU" sz="1800" dirty="0"/>
              <a:t>в воспитании обучающихся юношеского возраста таким приоритетом является создание благоприятных условий для приобретения обучающимися опыта осуществления социально значимых дел </a:t>
            </a:r>
            <a:endParaRPr lang="ru-RU" sz="1800" dirty="0" smtClean="0"/>
          </a:p>
          <a:p>
            <a:r>
              <a:rPr lang="ru-RU" sz="1800" i="1" u="sng" dirty="0" smtClean="0"/>
              <a:t>уровень </a:t>
            </a:r>
            <a:r>
              <a:rPr lang="ru-RU" sz="1800" i="1" u="sng" dirty="0"/>
              <a:t>основного общего образования </a:t>
            </a:r>
            <a:r>
              <a:rPr lang="ru-RU" sz="1800" dirty="0"/>
              <a:t>в воспитании обучающихся подросткового возраста таким приоритетом является создание благоприятных условий для развития социально значимых отношений обучающихся </a:t>
            </a:r>
            <a:endParaRPr lang="ru-RU" sz="18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!!! </a:t>
            </a:r>
            <a:r>
              <a:rPr lang="ru-RU" sz="1800" dirty="0">
                <a:solidFill>
                  <a:srgbClr val="FF0000"/>
                </a:solidFill>
              </a:rPr>
              <a:t>-</a:t>
            </a:r>
            <a:r>
              <a:rPr lang="ru-RU" sz="1800" dirty="0" smtClean="0">
                <a:solidFill>
                  <a:srgbClr val="FF0000"/>
                </a:solidFill>
              </a:rPr>
              <a:t>Выделение </a:t>
            </a:r>
            <a:r>
              <a:rPr lang="ru-RU" sz="1800" dirty="0">
                <a:solidFill>
                  <a:srgbClr val="FF0000"/>
                </a:solidFill>
              </a:rPr>
              <a:t>в общей цели воспитания целевых приоритетов, </a:t>
            </a:r>
            <a:endParaRPr lang="ru-RU" sz="1800" dirty="0" smtClean="0">
              <a:solidFill>
                <a:srgbClr val="FF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связанных </a:t>
            </a:r>
            <a:r>
              <a:rPr lang="ru-RU" sz="1800" dirty="0">
                <a:solidFill>
                  <a:srgbClr val="FF0000"/>
                </a:solidFill>
              </a:rPr>
              <a:t>с возрастными особенностями воспитанников, </a:t>
            </a:r>
            <a:endParaRPr lang="ru-RU" sz="1800" dirty="0" smtClean="0">
              <a:solidFill>
                <a:srgbClr val="FF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не </a:t>
            </a:r>
            <a:r>
              <a:rPr lang="ru-RU" sz="1800" dirty="0">
                <a:solidFill>
                  <a:srgbClr val="FF0000"/>
                </a:solidFill>
              </a:rPr>
              <a:t>означает игнорирования других составляющих общей цели воспитания. </a:t>
            </a:r>
            <a:endParaRPr lang="ru-RU" sz="1800" dirty="0" smtClean="0">
              <a:solidFill>
                <a:srgbClr val="FF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8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i="1" u="sng" dirty="0" smtClean="0">
                <a:solidFill>
                  <a:srgbClr val="0070C0"/>
                </a:solidFill>
              </a:rPr>
              <a:t>Приоритет </a:t>
            </a:r>
            <a:r>
              <a:rPr lang="ru-RU" sz="1800" i="1" u="sng" dirty="0">
                <a:solidFill>
                  <a:srgbClr val="0070C0"/>
                </a:solidFill>
              </a:rPr>
              <a:t>– это то, чему предстоит уделять большее, но не единственное </a:t>
            </a:r>
            <a:r>
              <a:rPr lang="ru-RU" sz="1800" i="1" u="sng" dirty="0" smtClean="0">
                <a:solidFill>
                  <a:srgbClr val="0070C0"/>
                </a:solidFill>
              </a:rPr>
              <a:t>внимание!!!!!</a:t>
            </a:r>
            <a:endParaRPr lang="ru-RU" sz="1800" i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43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/>
              <a:t>РАЗДЕЛ 2.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«</a:t>
            </a:r>
            <a:r>
              <a:rPr lang="ru-RU" sz="3600" dirty="0"/>
              <a:t>ЦЕЛЬ И ЗАДАЧИ ВОСПИТАНИЯ»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444" y="1828800"/>
            <a:ext cx="11296996" cy="50292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      Для </a:t>
            </a:r>
            <a:r>
              <a:rPr lang="ru-RU" dirty="0"/>
              <a:t>достижения поставленной цели воспитания формулируются задачи, которые могут корректироваться образовательной организацией исходя из ее специфики и особенностей обучающихся в ней детей.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/>
              <a:t>разработке данного раздела следует учитывать следующие рекомендации: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 </a:t>
            </a:r>
            <a:r>
              <a:rPr lang="ru-RU" b="1" i="1" dirty="0"/>
              <a:t>за основу рекомендуется взять перечень задач, приведённый в примерной программе воспитания </a:t>
            </a:r>
            <a:endParaRPr lang="ru-RU" b="1" i="1" dirty="0" smtClean="0"/>
          </a:p>
          <a:p>
            <a:pPr marL="0" indent="0">
              <a:buNone/>
            </a:pPr>
            <a:r>
              <a:rPr lang="ru-RU" dirty="0" smtClean="0"/>
              <a:t> </a:t>
            </a:r>
            <a:r>
              <a:rPr lang="ru-RU" b="1" i="1" dirty="0"/>
              <a:t>формулировки задач, а также их количество рекомендуется соотносить с модулями </a:t>
            </a:r>
            <a:endParaRPr lang="ru-RU" b="1" i="1" dirty="0" smtClean="0"/>
          </a:p>
          <a:p>
            <a:pPr marL="0" indent="0">
              <a:buNone/>
            </a:pPr>
            <a:r>
              <a:rPr lang="ru-RU" dirty="0" smtClean="0"/>
              <a:t> </a:t>
            </a:r>
            <a:r>
              <a:rPr lang="ru-RU" b="1" i="1" dirty="0"/>
              <a:t>допускается удалять неактуальные для образовательной организации задачи </a:t>
            </a:r>
            <a:r>
              <a:rPr lang="ru-RU" dirty="0"/>
              <a:t>(в случае если исключается модуль) или добавлять новые задачи (в случае если в программу включается новый модуль, которого нет в примерной программе</a:t>
            </a:r>
            <a:r>
              <a:rPr lang="ru-RU" dirty="0" smtClean="0"/>
              <a:t>)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!!!- Каждому </a:t>
            </a:r>
            <a:r>
              <a:rPr lang="ru-RU" dirty="0">
                <a:solidFill>
                  <a:srgbClr val="C00000"/>
                </a:solidFill>
              </a:rPr>
              <a:t>модулю соответствует своя задача! </a:t>
            </a:r>
            <a:endParaRPr lang="ru-RU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Если </a:t>
            </a:r>
            <a:r>
              <a:rPr lang="ru-RU" dirty="0">
                <a:solidFill>
                  <a:srgbClr val="C00000"/>
                </a:solidFill>
              </a:rPr>
              <a:t>модуль исключается, то и задачу необходимо удалить!</a:t>
            </a:r>
          </a:p>
        </p:txBody>
      </p:sp>
    </p:spTree>
    <p:extLst>
      <p:ext uri="{BB962C8B-B14F-4D97-AF65-F5344CB8AC3E}">
        <p14:creationId xmlns:p14="http://schemas.microsoft.com/office/powerpoint/2010/main" val="266851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1439" y="91440"/>
            <a:ext cx="12283440" cy="1200544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РАЗДЕЛ 3.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«</a:t>
            </a:r>
            <a:r>
              <a:rPr lang="ru-RU" sz="3600" dirty="0"/>
              <a:t>ВИДЫ, ФОРМЫ И СОДЕРЖАНИЕ ДЕЯТЕЛЬНОСТИ»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9258" y="1828799"/>
            <a:ext cx="11454938" cy="45803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   1. </a:t>
            </a:r>
            <a:r>
              <a:rPr lang="ru-RU" b="1" i="1" dirty="0" smtClean="0"/>
              <a:t>В </a:t>
            </a:r>
            <a:r>
              <a:rPr lang="ru-RU" b="1" i="1" dirty="0"/>
              <a:t>разделе раскрывается информация о способах реализации задач и достижения цели воспитания, поставленных в рабочей программе </a:t>
            </a:r>
            <a:r>
              <a:rPr lang="ru-RU" b="1" i="1" dirty="0" smtClean="0"/>
              <a:t>воспитания.</a:t>
            </a:r>
            <a:endParaRPr lang="ru-RU" b="1" i="1" dirty="0"/>
          </a:p>
          <a:p>
            <a:pPr marL="0" indent="0">
              <a:buNone/>
            </a:pPr>
            <a:r>
              <a:rPr lang="ru-RU" dirty="0" smtClean="0"/>
              <a:t>      2. </a:t>
            </a:r>
            <a:r>
              <a:rPr lang="ru-RU" b="1" i="1" dirty="0" smtClean="0"/>
              <a:t>Раздел </a:t>
            </a:r>
            <a:r>
              <a:rPr lang="ru-RU" b="1" i="1" dirty="0"/>
              <a:t>состоит из нескольких инвариантных и вариативных модулей, каждый из которых ориентирован на одну из поставленных задач воспитания и соответствует одному из направлений воспитательной работы </a:t>
            </a:r>
            <a:r>
              <a:rPr lang="ru-RU" b="1" i="1" dirty="0" smtClean="0"/>
              <a:t>ОУ. </a:t>
            </a:r>
          </a:p>
          <a:p>
            <a:pPr marL="0" indent="0">
              <a:buNone/>
            </a:pPr>
            <a:r>
              <a:rPr lang="ru-RU" dirty="0" smtClean="0"/>
              <a:t>      3.  </a:t>
            </a:r>
            <a:r>
              <a:rPr lang="ru-RU" b="1" i="1" dirty="0" smtClean="0"/>
              <a:t>Инвариантные </a:t>
            </a:r>
            <a:r>
              <a:rPr lang="ru-RU" b="1" i="1" dirty="0"/>
              <a:t>модули обязательны для всех образовательных организаций. </a:t>
            </a:r>
            <a:endParaRPr lang="ru-RU" b="1" i="1" dirty="0" smtClean="0"/>
          </a:p>
          <a:p>
            <a:pPr marL="0" indent="0">
              <a:buNone/>
            </a:pPr>
            <a:r>
              <a:rPr lang="ru-RU" dirty="0" smtClean="0"/>
              <a:t>      4. </a:t>
            </a:r>
            <a:r>
              <a:rPr lang="ru-RU" b="1" i="1" dirty="0" smtClean="0"/>
              <a:t>Количество </a:t>
            </a:r>
            <a:r>
              <a:rPr lang="ru-RU" b="1" i="1" dirty="0"/>
              <a:t>и состав вариативных модулей образовательные организации могут менять по своему усмотрению (</a:t>
            </a:r>
            <a:r>
              <a:rPr lang="ru-RU" dirty="0"/>
              <a:t>исключать неактуальные для своей организации модули или добавлять новые</a:t>
            </a:r>
            <a:r>
              <a:rPr lang="ru-RU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6115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Направление продаж 16 x 9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Деловая презентация с направленным дизайном (широкоэкранный формат)" id="{01C51C7B-FFFE-48F8-8C62-F29C78427170}" vid="{0007C27F-AB87-458C-A78D-05532373B5B6}"/>
    </a:ext>
  </a:extLst>
</a:theme>
</file>

<file path=ppt/theme/theme2.xml><?xml version="1.0" encoding="utf-8"?>
<a:theme xmlns:a="http://schemas.openxmlformats.org/drawingml/2006/main" name="Тема Offic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Деловая презентация с направленным дизайном (широкоэкранный формат)</Template>
  <TotalTime>319</TotalTime>
  <Words>2216</Words>
  <Application>Microsoft Office PowerPoint</Application>
  <PresentationFormat>Произвольный</PresentationFormat>
  <Paragraphs>227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Направление продаж 16 x 9</vt:lpstr>
      <vt:lpstr>Структура программы воспитания.  Основные направления самоанализа воспитательной работы.  Алгоритм разработки программы воспитания, условия ее реализации</vt:lpstr>
      <vt:lpstr>ДЛЯ ЧЕГО НУЖНА ПРИМЕРНАЯ ПРОГРАММА?</vt:lpstr>
      <vt:lpstr>ПРОГРАММА ВОСПИТАНИЯ – ЧАСТЬ ОСНОВНОЙ ОБРАЗОВАТЕЛЬНОЙ ПРОГРАММЫ</vt:lpstr>
      <vt:lpstr>СТРУКТУРА ПРОГРАММЫ ВОСПИТАНИЯ</vt:lpstr>
      <vt:lpstr>РАЗДЕЛ 1.  «ОСОБЕННОСТИ ОРГАНИЗУЕМОГО В ШКОЛЕ ВОСПИТАТЕЛЬНОГО ПРОЦЕССА»</vt:lpstr>
      <vt:lpstr>РАЗДЕЛ 2.  «ЦЕЛЬ И ЗАДАЧИ ВОСПИТАНИЯ» </vt:lpstr>
      <vt:lpstr>РАЗДЕЛ 2.  «ЦЕЛЬ И ЗАДАЧИ ВОСПИТАНИЯ» </vt:lpstr>
      <vt:lpstr>РАЗДЕЛ 2.  «ЦЕЛЬ И ЗАДАЧИ ВОСПИТАНИЯ»</vt:lpstr>
      <vt:lpstr>РАЗДЕЛ 3.  «ВИДЫ, ФОРМЫ И СОДЕРЖАНИЕ ДЕЯТЕЛЬНОСТИ»</vt:lpstr>
      <vt:lpstr>*модули «Самоуправление» и «Профориентация» не являются инвариантными для образовательных организаций, реализующих только образовательные программы начального общего образования</vt:lpstr>
      <vt:lpstr>МОДУЛИ ПРОГРАММЫ ВОСПИТАНИЯ </vt:lpstr>
      <vt:lpstr>Модуль «Школьный урок»  Инвариантные модули </vt:lpstr>
      <vt:lpstr>Модуль «Работа с родителями»</vt:lpstr>
      <vt:lpstr>Модуль  «Курсы внеурочной деятельности»</vt:lpstr>
      <vt:lpstr>Модуль  «Классное руководство»</vt:lpstr>
      <vt:lpstr>Модуль  «Профориентация»</vt:lpstr>
      <vt:lpstr>Модуль  «Самоуправление»</vt:lpstr>
      <vt:lpstr>Модуль  «Детские общественные объединения» </vt:lpstr>
      <vt:lpstr>Модуль  «Экскурсии, экспедиции, походы» </vt:lpstr>
      <vt:lpstr>Модуль  «Ключевые общешкольные дела»</vt:lpstr>
      <vt:lpstr>Модуль  «Организация предметно-эстетической среды»</vt:lpstr>
      <vt:lpstr>Модуль  «Школьные медиа»</vt:lpstr>
      <vt:lpstr>РАЗДЕЛ 3.  «ОСНОВНЫЕ НАПРАВЛЕНИЯ  САМОАНАЛИЗА ВОСПИТАТЕЛЬНОЙ РАБОТЫ»</vt:lpstr>
      <vt:lpstr>РАЗДЕЛ 4.  «РАЗРАБОТКА КАЛЕНДАРНОГО ПЛАНА»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программы воспитания.  Основные направления самоанализа воспитательной работы.  Алгоритм разработки программы воспитания, условия ее реализации</dc:title>
  <dc:creator>Алла Галанина</dc:creator>
  <cp:lastModifiedBy>Рамиль-Алина</cp:lastModifiedBy>
  <cp:revision>60</cp:revision>
  <cp:lastPrinted>2021-03-12T09:43:25Z</cp:lastPrinted>
  <dcterms:created xsi:type="dcterms:W3CDTF">2021-03-10T14:56:51Z</dcterms:created>
  <dcterms:modified xsi:type="dcterms:W3CDTF">2021-08-27T03:24:11Z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